
<file path=[Content_Types].xml><?xml version="1.0" encoding="utf-8"?>
<Types xmlns="http://schemas.openxmlformats.org/package/2006/content-types">
  <Default Extension="avi" ContentType="video/x-msvideo"/>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6" r:id="rId5"/>
    <p:sldId id="274" r:id="rId6"/>
    <p:sldId id="275" r:id="rId7"/>
    <p:sldId id="259" r:id="rId8"/>
    <p:sldId id="260" r:id="rId9"/>
    <p:sldId id="261" r:id="rId10"/>
    <p:sldId id="262" r:id="rId11"/>
    <p:sldId id="263" r:id="rId12"/>
    <p:sldId id="264" r:id="rId13"/>
    <p:sldId id="265" r:id="rId14"/>
    <p:sldId id="266" r:id="rId15"/>
    <p:sldId id="267" r:id="rId16"/>
    <p:sldId id="268" r:id="rId17"/>
    <p:sldId id="277" r:id="rId18"/>
    <p:sldId id="278" r:id="rId19"/>
    <p:sldId id="293" r:id="rId20"/>
    <p:sldId id="292" r:id="rId21"/>
    <p:sldId id="291" r:id="rId22"/>
    <p:sldId id="290" r:id="rId23"/>
    <p:sldId id="289" r:id="rId24"/>
    <p:sldId id="288" r:id="rId25"/>
    <p:sldId id="287" r:id="rId26"/>
    <p:sldId id="286" r:id="rId27"/>
    <p:sldId id="285" r:id="rId28"/>
    <p:sldId id="284" r:id="rId29"/>
    <p:sldId id="283" r:id="rId30"/>
    <p:sldId id="282" r:id="rId31"/>
    <p:sldId id="281" r:id="rId32"/>
    <p:sldId id="280" r:id="rId33"/>
    <p:sldId id="279" r:id="rId34"/>
    <p:sldId id="294" r:id="rId35"/>
    <p:sldId id="298" r:id="rId36"/>
    <p:sldId id="297" r:id="rId37"/>
    <p:sldId id="296" r:id="rId38"/>
    <p:sldId id="295" r:id="rId39"/>
    <p:sldId id="300" r:id="rId40"/>
    <p:sldId id="269" r:id="rId41"/>
    <p:sldId id="270" r:id="rId42"/>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34" autoAdjust="0"/>
    <p:restoredTop sz="94660"/>
  </p:normalViewPr>
  <p:slideViewPr>
    <p:cSldViewPr>
      <p:cViewPr varScale="1">
        <p:scale>
          <a:sx n="103" d="100"/>
          <a:sy n="103" d="100"/>
        </p:scale>
        <p:origin x="638" y="72"/>
      </p:cViewPr>
      <p:guideLst>
        <p:guide orient="horz" pos="162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30/1/2023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30/1/2023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30/1/2023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30/1/2023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30/1/2023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30/1/2023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30/1/2023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30/1/2023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30/1/2023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30/1/2023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30/1/2023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30/1/2023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30.emf"/><Relationship Id="rId4" Type="http://schemas.openxmlformats.org/officeDocument/2006/relationships/oleObject" Target="../embeddings/oleObject2.bin"/></Relationships>
</file>

<file path=ppt/slides/_rels/slide32.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oleObject" Target="../embeddings/oleObject3.bin"/><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2114550"/>
            <a:ext cx="5184433" cy="830997"/>
          </a:xfrm>
          <a:prstGeom prst="rect">
            <a:avLst/>
          </a:prstGeom>
          <a:noFill/>
        </p:spPr>
        <p:txBody>
          <a:bodyPr wrap="none" rtlCol="0">
            <a:spAutoFit/>
          </a:bodyPr>
          <a:lstStyle/>
          <a:p>
            <a:pPr algn="ctr"/>
            <a:r>
              <a:rPr lang="en-US" sz="2400" b="1">
                <a:solidFill>
                  <a:srgbClr val="FF0000"/>
                </a:solidFill>
                <a:latin typeface="Times New Roman" panose="02020603050405020304" pitchFamily="18" charset="0"/>
                <a:cs typeface="Times New Roman" panose="02020603050405020304" pitchFamily="18" charset="0"/>
              </a:rPr>
              <a:t>HƯỚNG DẪN </a:t>
            </a:r>
          </a:p>
          <a:p>
            <a:pPr algn="ctr"/>
            <a:r>
              <a:rPr lang="en-US" sz="2400" b="1">
                <a:solidFill>
                  <a:srgbClr val="FF0000"/>
                </a:solidFill>
                <a:latin typeface="Times New Roman" panose="02020603050405020304" pitchFamily="18" charset="0"/>
                <a:cs typeface="Times New Roman" panose="02020603050405020304" pitchFamily="18" charset="0"/>
              </a:rPr>
              <a:t>KHAI THÁC XE VÔ TUYẾN ĐIỆN</a:t>
            </a:r>
          </a:p>
        </p:txBody>
      </p:sp>
      <p:pic>
        <p:nvPicPr>
          <p:cNvPr id="4" name="Picture 2" descr="IMG_348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31734" y="731339"/>
            <a:ext cx="3512266" cy="4428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860240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95251"/>
            <a:ext cx="5486400" cy="269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2"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081" y="2495550"/>
            <a:ext cx="5811838" cy="236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2209800" y="4780958"/>
            <a:ext cx="5811838" cy="307777"/>
          </a:xfrm>
          <a:prstGeom prst="rect">
            <a:avLst/>
          </a:prstGeom>
        </p:spPr>
        <p:txBody>
          <a:bodyPr wrap="square">
            <a:spAutoFit/>
          </a:bodyPr>
          <a:lstStyle/>
          <a:p>
            <a:r>
              <a:rPr lang="it-IT" sz="1400" b="1">
                <a:latin typeface="Times New Roman" panose="02020603050405020304" pitchFamily="18" charset="0"/>
                <a:cs typeface="Times New Roman" panose="02020603050405020304" pitchFamily="18" charset="0"/>
              </a:rPr>
              <a:t>Hình 2</a:t>
            </a:r>
            <a:r>
              <a:rPr lang="vi-VN" sz="1400" b="1">
                <a:latin typeface="Times New Roman" panose="02020603050405020304" pitchFamily="18" charset="0"/>
                <a:cs typeface="Times New Roman" panose="02020603050405020304" pitchFamily="18" charset="0"/>
              </a:rPr>
              <a:t>-5.</a:t>
            </a:r>
            <a:r>
              <a:rPr lang="it-IT" sz="1400" b="1">
                <a:latin typeface="Times New Roman" panose="02020603050405020304" pitchFamily="18" charset="0"/>
                <a:cs typeface="Times New Roman" panose="02020603050405020304" pitchFamily="18" charset="0"/>
              </a:rPr>
              <a:t> Vị trí lắp đặt ăng ten NVIS trên xe VTĐ cấp I</a:t>
            </a:r>
            <a:endParaRPr lang="en-US" sz="14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65437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133" y="0"/>
            <a:ext cx="2839239" cy="369332"/>
          </a:xfrm>
          <a:prstGeom prst="rect">
            <a:avLst/>
          </a:prstGeom>
        </p:spPr>
        <p:txBody>
          <a:bodyPr wrap="none">
            <a:spAutoFit/>
          </a:bodyPr>
          <a:lstStyle/>
          <a:p>
            <a:r>
              <a:rPr lang="en-US" b="1">
                <a:solidFill>
                  <a:srgbClr val="0070C0"/>
                </a:solidFill>
                <a:latin typeface="Times New Roman" panose="02020603050405020304" pitchFamily="18" charset="0"/>
                <a:cs typeface="Times New Roman" panose="02020603050405020304" pitchFamily="18" charset="0"/>
              </a:rPr>
              <a:t>4. Sơ đồ kết nối các thiết bị</a:t>
            </a:r>
          </a:p>
        </p:txBody>
      </p:sp>
      <p:pic>
        <p:nvPicPr>
          <p:cNvPr id="1433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53939"/>
            <a:ext cx="7467600" cy="4240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990600" y="4580449"/>
            <a:ext cx="7162800" cy="307777"/>
          </a:xfrm>
          <a:prstGeom prst="rect">
            <a:avLst/>
          </a:prstGeom>
        </p:spPr>
        <p:txBody>
          <a:bodyPr wrap="square">
            <a:spAutoFit/>
          </a:bodyPr>
          <a:lstStyle/>
          <a:p>
            <a:pPr algn="ctr"/>
            <a:r>
              <a:rPr lang="vi-VN" sz="1400" b="1">
                <a:latin typeface="Times New Roman" panose="02020603050405020304" pitchFamily="18" charset="0"/>
                <a:cs typeface="Times New Roman" panose="02020603050405020304" pitchFamily="18" charset="0"/>
              </a:rPr>
              <a:t>Hình 2-7. Sơ đồ kết nối tủ VTĐsn VRS-631/S xe vô tuyến điện cấp 1</a:t>
            </a:r>
            <a:endParaRPr lang="en-US" sz="14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6543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145999"/>
            <a:ext cx="8716963" cy="4238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219200" y="4349750"/>
            <a:ext cx="6553200" cy="307777"/>
          </a:xfrm>
          <a:prstGeom prst="rect">
            <a:avLst/>
          </a:prstGeom>
        </p:spPr>
        <p:txBody>
          <a:bodyPr wrap="square">
            <a:spAutoFit/>
          </a:bodyPr>
          <a:lstStyle/>
          <a:p>
            <a:pPr algn="ctr">
              <a:spcAft>
                <a:spcPts val="600"/>
              </a:spcAft>
            </a:pPr>
            <a:r>
              <a:rPr lang="vi-VN" sz="1400" b="1">
                <a:solidFill>
                  <a:srgbClr val="000000"/>
                </a:solidFill>
                <a:latin typeface="Times New Roman"/>
                <a:ea typeface="Arial"/>
              </a:rPr>
              <a:t>Hình 2-8. Sơ đồ kết nối tủ VTĐscn VRU-812 xe vô tuyến điện cấp 1</a:t>
            </a:r>
            <a:endParaRPr lang="en-US" sz="1400" b="1">
              <a:solidFill>
                <a:srgbClr val="000000"/>
              </a:solidFill>
              <a:effectLst/>
              <a:latin typeface="Times New Roman"/>
              <a:ea typeface="Arial"/>
            </a:endParaRPr>
          </a:p>
        </p:txBody>
      </p:sp>
    </p:spTree>
    <p:extLst>
      <p:ext uri="{BB962C8B-B14F-4D97-AF65-F5344CB8AC3E}">
        <p14:creationId xmlns:p14="http://schemas.microsoft.com/office/powerpoint/2010/main" val="3046543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0"/>
            <a:ext cx="7772400" cy="45829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1295400" y="4571177"/>
            <a:ext cx="6629400" cy="307777"/>
          </a:xfrm>
          <a:prstGeom prst="rect">
            <a:avLst/>
          </a:prstGeom>
        </p:spPr>
        <p:txBody>
          <a:bodyPr wrap="square">
            <a:spAutoFit/>
          </a:bodyPr>
          <a:lstStyle/>
          <a:p>
            <a:pPr algn="ctr">
              <a:spcAft>
                <a:spcPts val="600"/>
              </a:spcAft>
            </a:pPr>
            <a:r>
              <a:rPr lang="vi-VN" sz="1400" b="1">
                <a:solidFill>
                  <a:srgbClr val="000000"/>
                </a:solidFill>
                <a:latin typeface="Times New Roman"/>
                <a:ea typeface="Arial"/>
              </a:rPr>
              <a:t>Hình 2-9. Sơ đồ kết nối tín hiệu tủ ACU-T xe vô tuyến điện cấp 1</a:t>
            </a:r>
            <a:endParaRPr lang="en-US" sz="1400" b="1">
              <a:solidFill>
                <a:srgbClr val="000000"/>
              </a:solidFill>
              <a:effectLst/>
              <a:latin typeface="Times New Roman"/>
              <a:ea typeface="Arial"/>
            </a:endParaRPr>
          </a:p>
        </p:txBody>
      </p:sp>
    </p:spTree>
    <p:extLst>
      <p:ext uri="{BB962C8B-B14F-4D97-AF65-F5344CB8AC3E}">
        <p14:creationId xmlns:p14="http://schemas.microsoft.com/office/powerpoint/2010/main" val="30465437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43640"/>
            <a:ext cx="9167813" cy="357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2666454" y="4273530"/>
            <a:ext cx="3733137" cy="307777"/>
          </a:xfrm>
          <a:prstGeom prst="rect">
            <a:avLst/>
          </a:prstGeom>
        </p:spPr>
        <p:txBody>
          <a:bodyPr wrap="none">
            <a:spAutoFit/>
          </a:bodyPr>
          <a:lstStyle/>
          <a:p>
            <a:pPr algn="ctr">
              <a:spcAft>
                <a:spcPts val="600"/>
              </a:spcAft>
            </a:pPr>
            <a:r>
              <a:rPr lang="vi-VN" sz="1400" b="1">
                <a:solidFill>
                  <a:srgbClr val="000000"/>
                </a:solidFill>
                <a:latin typeface="Times New Roman"/>
                <a:ea typeface="Arial"/>
              </a:rPr>
              <a:t>Hình 2-10. Sơ đồ kết nối tủ trạm gốc Trunking</a:t>
            </a:r>
            <a:endParaRPr lang="en-US" sz="1400" b="1">
              <a:solidFill>
                <a:srgbClr val="000000"/>
              </a:solidFill>
              <a:effectLst/>
              <a:latin typeface="Times New Roman"/>
              <a:ea typeface="Arial"/>
            </a:endParaRPr>
          </a:p>
        </p:txBody>
      </p:sp>
    </p:spTree>
    <p:extLst>
      <p:ext uri="{BB962C8B-B14F-4D97-AF65-F5344CB8AC3E}">
        <p14:creationId xmlns:p14="http://schemas.microsoft.com/office/powerpoint/2010/main" val="3046543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353"/>
            <a:ext cx="8093075" cy="4599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2133600" y="4617644"/>
            <a:ext cx="5257800" cy="307777"/>
          </a:xfrm>
          <a:prstGeom prst="rect">
            <a:avLst/>
          </a:prstGeom>
        </p:spPr>
        <p:txBody>
          <a:bodyPr wrap="square">
            <a:spAutoFit/>
          </a:bodyPr>
          <a:lstStyle/>
          <a:p>
            <a:pPr algn="ctr">
              <a:spcAft>
                <a:spcPts val="600"/>
              </a:spcAft>
            </a:pPr>
            <a:r>
              <a:rPr lang="vi-VN" sz="1400" b="1">
                <a:solidFill>
                  <a:srgbClr val="000000"/>
                </a:solidFill>
                <a:latin typeface="Times New Roman"/>
                <a:ea typeface="Arial"/>
              </a:rPr>
              <a:t>Hình 2-1</a:t>
            </a:r>
            <a:r>
              <a:rPr lang="en-US" sz="1400" b="1">
                <a:solidFill>
                  <a:srgbClr val="000000"/>
                </a:solidFill>
                <a:latin typeface="Times New Roman"/>
                <a:ea typeface="Arial"/>
              </a:rPr>
              <a:t>1</a:t>
            </a:r>
            <a:r>
              <a:rPr lang="vi-VN" sz="1400" b="1">
                <a:solidFill>
                  <a:srgbClr val="000000"/>
                </a:solidFill>
                <a:latin typeface="Times New Roman"/>
                <a:ea typeface="Arial"/>
              </a:rPr>
              <a:t>. Sơ đồ đấu nối tủ nguồn xe vô tuyến điện cấp 1</a:t>
            </a:r>
            <a:endParaRPr lang="en-US" sz="1400" b="1">
              <a:solidFill>
                <a:srgbClr val="000000"/>
              </a:solidFill>
              <a:effectLst/>
              <a:latin typeface="Times New Roman"/>
              <a:ea typeface="Arial"/>
            </a:endParaRPr>
          </a:p>
        </p:txBody>
      </p:sp>
    </p:spTree>
    <p:extLst>
      <p:ext uri="{BB962C8B-B14F-4D97-AF65-F5344CB8AC3E}">
        <p14:creationId xmlns:p14="http://schemas.microsoft.com/office/powerpoint/2010/main" val="3046543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85800" y="819150"/>
            <a:ext cx="7315200" cy="646331"/>
          </a:xfrm>
          <a:prstGeom prst="rect">
            <a:avLst/>
          </a:prstGeom>
        </p:spPr>
        <p:txBody>
          <a:bodyPr wrap="square">
            <a:spAutoFit/>
          </a:bodyPr>
          <a:lstStyle/>
          <a:p>
            <a:pPr lvl="0" algn="ctr"/>
            <a:r>
              <a:rPr lang="en-US" b="1">
                <a:solidFill>
                  <a:srgbClr val="FF0000"/>
                </a:solidFill>
                <a:latin typeface="Times New Roman" panose="02020603050405020304" pitchFamily="18" charset="0"/>
                <a:cs typeface="Times New Roman" panose="02020603050405020304" pitchFamily="18" charset="0"/>
              </a:rPr>
              <a:t>II. KHAI THÁC SỬ DỤNG CÁC THIẾT BỊ </a:t>
            </a:r>
            <a:endParaRPr lang="vi-VN" b="1">
              <a:solidFill>
                <a:srgbClr val="FF0000"/>
              </a:solidFill>
              <a:latin typeface="Times New Roman" panose="02020603050405020304" pitchFamily="18" charset="0"/>
              <a:cs typeface="Times New Roman" panose="02020603050405020304" pitchFamily="18" charset="0"/>
            </a:endParaRPr>
          </a:p>
          <a:p>
            <a:pPr lvl="0" algn="ctr"/>
            <a:r>
              <a:rPr lang="en-US" b="1">
                <a:solidFill>
                  <a:srgbClr val="FF0000"/>
                </a:solidFill>
                <a:latin typeface="Times New Roman" panose="02020603050405020304" pitchFamily="18" charset="0"/>
                <a:cs typeface="Times New Roman" panose="02020603050405020304" pitchFamily="18" charset="0"/>
              </a:rPr>
              <a:t>TRÊN XE VÔ TUYẾN ĐIỆN</a:t>
            </a:r>
          </a:p>
        </p:txBody>
      </p:sp>
      <p:sp>
        <p:nvSpPr>
          <p:cNvPr id="2" name="Rectangle 1"/>
          <p:cNvSpPr/>
          <p:nvPr/>
        </p:nvSpPr>
        <p:spPr>
          <a:xfrm>
            <a:off x="0" y="1419106"/>
            <a:ext cx="3076804" cy="369332"/>
          </a:xfrm>
          <a:prstGeom prst="rect">
            <a:avLst/>
          </a:prstGeom>
        </p:spPr>
        <p:txBody>
          <a:bodyPr wrap="none">
            <a:spAutoFit/>
          </a:bodyPr>
          <a:lstStyle/>
          <a:p>
            <a:r>
              <a:rPr lang="en-US" b="1">
                <a:solidFill>
                  <a:srgbClr val="FF0000"/>
                </a:solidFill>
                <a:latin typeface="Times New Roman" panose="02020603050405020304" pitchFamily="18" charset="0"/>
                <a:cs typeface="Times New Roman" panose="02020603050405020304" pitchFamily="18" charset="0"/>
              </a:rPr>
              <a:t>1. Thiết bị VTĐsn VRS-631/S</a:t>
            </a:r>
          </a:p>
        </p:txBody>
      </p:sp>
      <p:pic>
        <p:nvPicPr>
          <p:cNvPr id="6" name="untitled.9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cstate="print"/>
          <a:stretch>
            <a:fillRect/>
          </a:stretch>
        </p:blipFill>
        <p:spPr>
          <a:xfrm>
            <a:off x="1538402" y="1774765"/>
            <a:ext cx="5835478" cy="3294037"/>
          </a:xfrm>
          <a:prstGeom prst="rect">
            <a:avLst/>
          </a:prstGeom>
        </p:spPr>
      </p:pic>
    </p:spTree>
    <p:extLst>
      <p:ext uri="{BB962C8B-B14F-4D97-AF65-F5344CB8AC3E}">
        <p14:creationId xmlns:p14="http://schemas.microsoft.com/office/powerpoint/2010/main" val="3046543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repeatCount="indefinite" fill="hold" display="0">
                  <p:stCondLst>
                    <p:cond delay="indefinite"/>
                  </p:stCondLst>
                </p:cTn>
                <p:tgtEl>
                  <p:spTgt spid="6"/>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762000" y="2343150"/>
            <a:ext cx="7505204" cy="954107"/>
          </a:xfrm>
          <a:prstGeom prst="rect">
            <a:avLst/>
          </a:prstGeom>
          <a:noFill/>
        </p:spPr>
        <p:txBody>
          <a:bodyPr wrap="square" rtlCol="0">
            <a:spAutoFit/>
          </a:bodyPr>
          <a:lstStyle/>
          <a:p>
            <a:pPr algn="ctr"/>
            <a:r>
              <a:rPr lang="en-US" sz="2800" dirty="0">
                <a:latin typeface="Arial" pitchFamily="34" charset="0"/>
                <a:cs typeface="Arial" pitchFamily="34" charset="0"/>
              </a:rPr>
              <a:t>PHẦN I: TÍNH NĂNG KỸ - CHIẾN THUẬT, THÀNH PHẦN ĐỒNG BỘ</a:t>
            </a:r>
          </a:p>
        </p:txBody>
      </p:sp>
    </p:spTree>
    <p:extLst>
      <p:ext uri="{BB962C8B-B14F-4D97-AF65-F5344CB8AC3E}">
        <p14:creationId xmlns:p14="http://schemas.microsoft.com/office/powerpoint/2010/main" val="38472960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5AF454F-EEDF-CBF0-AE3A-C5333EC23D32}"/>
              </a:ext>
            </a:extLst>
          </p:cNvPr>
          <p:cNvGrpSpPr/>
          <p:nvPr/>
        </p:nvGrpSpPr>
        <p:grpSpPr>
          <a:xfrm>
            <a:off x="0" y="380128"/>
            <a:ext cx="9144000" cy="4383243"/>
            <a:chOff x="0" y="754618"/>
            <a:chExt cx="9144000" cy="4383243"/>
          </a:xfrm>
        </p:grpSpPr>
        <p:sp>
          <p:nvSpPr>
            <p:cNvPr id="2" name="Rectangle 1"/>
            <p:cNvSpPr/>
            <p:nvPr/>
          </p:nvSpPr>
          <p:spPr>
            <a:xfrm>
              <a:off x="3928272" y="828989"/>
              <a:ext cx="5215728" cy="4308872"/>
            </a:xfrm>
            <a:prstGeom prst="rect">
              <a:avLst/>
            </a:prstGeom>
          </p:spPr>
          <p:txBody>
            <a:bodyPr wrap="square">
              <a:spAutoFit/>
            </a:bodyPr>
            <a:lstStyle/>
            <a:p>
              <a:pPr marL="228594" indent="-228594" algn="just">
                <a:spcBef>
                  <a:spcPts val="600"/>
                </a:spcBef>
                <a:buFont typeface="Arial" charset="0"/>
                <a:buChar char="•"/>
              </a:pPr>
              <a:r>
                <a:rPr lang="en-US">
                  <a:solidFill>
                    <a:srgbClr val="FF0000"/>
                  </a:solidFill>
                  <a:latin typeface="Times New Roman" panose="02020603050405020304" pitchFamily="18" charset="0"/>
                  <a:ea typeface="Arial" charset="0"/>
                  <a:cs typeface="Times New Roman" panose="02020603050405020304" pitchFamily="18" charset="0"/>
                </a:rPr>
                <a:t>Máy thu phát vô tuyến điện sóng ngắn nhảy tần công nghệ SDR</a:t>
              </a:r>
            </a:p>
            <a:p>
              <a:pPr marL="228594" indent="-228594" algn="just">
                <a:spcBef>
                  <a:spcPts val="600"/>
                </a:spcBef>
                <a:buFont typeface="Arial" charset="0"/>
                <a:buChar char="•"/>
              </a:pPr>
              <a:r>
                <a:rPr lang="en-US">
                  <a:solidFill>
                    <a:srgbClr val="FF0000"/>
                  </a:solidFill>
                  <a:latin typeface="Times New Roman" panose="02020603050405020304" pitchFamily="18" charset="0"/>
                  <a:ea typeface="Arial" charset="0"/>
                  <a:cs typeface="Times New Roman" panose="02020603050405020304" pitchFamily="18" charset="0"/>
                </a:rPr>
                <a:t>Trang bị cho tàu Hải quân, xe thông tin cơ động, trạm thông tin…</a:t>
              </a:r>
            </a:p>
            <a:p>
              <a:pPr marL="228594" indent="-228594" algn="just">
                <a:spcBef>
                  <a:spcPts val="600"/>
                </a:spcBef>
                <a:buFont typeface="Arial" charset="0"/>
                <a:buChar char="•"/>
              </a:pPr>
              <a:r>
                <a:rPr lang="en-US">
                  <a:solidFill>
                    <a:srgbClr val="FF0000"/>
                  </a:solidFill>
                  <a:latin typeface="Times New Roman" panose="02020603050405020304" pitchFamily="18" charset="0"/>
                  <a:ea typeface="Arial" charset="0"/>
                  <a:cs typeface="Times New Roman" panose="02020603050405020304" pitchFamily="18" charset="0"/>
                </a:rPr>
                <a:t>Có chế độ tự động thiết lập kênh truyền ALE3G</a:t>
              </a:r>
            </a:p>
            <a:p>
              <a:pPr marL="228594" indent="-228594" algn="just">
                <a:spcBef>
                  <a:spcPts val="600"/>
                </a:spcBef>
                <a:buFont typeface="Arial" charset="0"/>
                <a:buChar char="•"/>
              </a:pPr>
              <a:r>
                <a:rPr lang="en-US">
                  <a:solidFill>
                    <a:srgbClr val="FF0000"/>
                  </a:solidFill>
                  <a:latin typeface="Times New Roman" panose="02020603050405020304" pitchFamily="18" charset="0"/>
                  <a:ea typeface="Arial" charset="0"/>
                  <a:cs typeface="Times New Roman" panose="02020603050405020304" pitchFamily="18" charset="0"/>
                </a:rPr>
                <a:t>Cung cấp tính năng thoại, tin nhắn, định vị, truyền ảnh chiến trường.</a:t>
              </a:r>
            </a:p>
            <a:p>
              <a:pPr marL="228594" indent="-228594" algn="just">
                <a:spcBef>
                  <a:spcPts val="600"/>
                </a:spcBef>
                <a:buFont typeface="Arial" charset="0"/>
                <a:buChar char="•"/>
              </a:pPr>
              <a:r>
                <a:rPr lang="en-US">
                  <a:solidFill>
                    <a:srgbClr val="FF0000"/>
                  </a:solidFill>
                  <a:latin typeface="Times New Roman" panose="02020603050405020304" pitchFamily="18" charset="0"/>
                  <a:ea typeface="Arial" charset="0"/>
                  <a:cs typeface="Times New Roman" panose="02020603050405020304" pitchFamily="18" charset="0"/>
                </a:rPr>
                <a:t>Soạn thảo, gửi nhận tin nhắn nhanh trực tiếp từ bàn phím.</a:t>
              </a:r>
            </a:p>
            <a:p>
              <a:pPr marL="228594" indent="-228594" algn="just">
                <a:spcBef>
                  <a:spcPts val="600"/>
                </a:spcBef>
                <a:buFont typeface="Arial" charset="0"/>
                <a:buChar char="•"/>
              </a:pPr>
              <a:r>
                <a:rPr lang="en-US">
                  <a:solidFill>
                    <a:srgbClr val="FF0000"/>
                  </a:solidFill>
                  <a:latin typeface="Times New Roman" panose="02020603050405020304" pitchFamily="18" charset="0"/>
                  <a:ea typeface="Arial" charset="0"/>
                  <a:cs typeface="Times New Roman" panose="02020603050405020304" pitchFamily="18" charset="0"/>
                </a:rPr>
                <a:t>Tích hợp mã hóa bảo mật bên trong.</a:t>
              </a:r>
            </a:p>
            <a:p>
              <a:pPr marL="228594" indent="-228594" algn="just">
                <a:spcBef>
                  <a:spcPts val="600"/>
                </a:spcBef>
                <a:buFont typeface="Arial" charset="0"/>
                <a:buChar char="•"/>
              </a:pPr>
              <a:r>
                <a:rPr lang="en-US">
                  <a:solidFill>
                    <a:srgbClr val="FF0000"/>
                  </a:solidFill>
                  <a:latin typeface="Times New Roman" panose="02020603050405020304" pitchFamily="18" charset="0"/>
                  <a:ea typeface="Arial" charset="0"/>
                  <a:cs typeface="Times New Roman" panose="02020603050405020304" pitchFamily="18" charset="0"/>
                </a:rPr>
                <a:t>Hỗ trợ gắn mô đun cơ yếu bảo mật bên ngoài.</a:t>
              </a:r>
            </a:p>
            <a:p>
              <a:pPr marL="228594" indent="-228594" algn="just">
                <a:spcBef>
                  <a:spcPts val="600"/>
                </a:spcBef>
                <a:buFont typeface="Arial" charset="0"/>
                <a:buChar char="•"/>
              </a:pPr>
              <a:r>
                <a:rPr lang="en-US">
                  <a:solidFill>
                    <a:srgbClr val="FF0000"/>
                  </a:solidFill>
                  <a:latin typeface="Times New Roman" panose="02020603050405020304" pitchFamily="18" charset="0"/>
                  <a:ea typeface="Arial" charset="0"/>
                  <a:cs typeface="Times New Roman" panose="02020603050405020304" pitchFamily="18" charset="0"/>
                </a:rPr>
                <a:t>Cự ly liên lạc đến 2000km.</a:t>
              </a:r>
            </a:p>
            <a:p>
              <a:pPr marL="228594" indent="-228594" algn="just">
                <a:spcBef>
                  <a:spcPts val="600"/>
                </a:spcBef>
                <a:buFont typeface="Arial" charset="0"/>
                <a:buChar char="•"/>
              </a:pPr>
              <a:r>
                <a:rPr lang="en-US">
                  <a:solidFill>
                    <a:srgbClr val="FF0000"/>
                  </a:solidFill>
                  <a:latin typeface="Times New Roman" panose="02020603050405020304" pitchFamily="18" charset="0"/>
                  <a:ea typeface="Arial" charset="0"/>
                  <a:cs typeface="Times New Roman" panose="02020603050405020304" pitchFamily="18" charset="0"/>
                </a:rPr>
                <a:t>Hỗ trợ điều khiển xa đến 5km.</a:t>
              </a:r>
              <a:endParaRPr lang="en-US" dirty="0">
                <a:solidFill>
                  <a:srgbClr val="FF0000"/>
                </a:solidFill>
                <a:latin typeface="Times New Roman" panose="02020603050405020304" pitchFamily="18" charset="0"/>
                <a:ea typeface="Arial" charset="0"/>
                <a:cs typeface="Times New Roman" panose="02020603050405020304" pitchFamily="18" charset="0"/>
              </a:endParaRPr>
            </a:p>
          </p:txBody>
        </p:sp>
        <p:pic>
          <p:nvPicPr>
            <p:cNvPr id="4" name="untitled.9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cstate="print"/>
            <a:stretch>
              <a:fillRect/>
            </a:stretch>
          </p:blipFill>
          <p:spPr>
            <a:xfrm>
              <a:off x="86563" y="1809750"/>
              <a:ext cx="3841709" cy="2168585"/>
            </a:xfrm>
            <a:prstGeom prst="rect">
              <a:avLst/>
            </a:prstGeom>
          </p:spPr>
        </p:pic>
        <p:sp>
          <p:nvSpPr>
            <p:cNvPr id="3" name="TextBox 2"/>
            <p:cNvSpPr txBox="1"/>
            <p:nvPr/>
          </p:nvSpPr>
          <p:spPr>
            <a:xfrm>
              <a:off x="0" y="754618"/>
              <a:ext cx="1983235" cy="369332"/>
            </a:xfrm>
            <a:prstGeom prst="rect">
              <a:avLst/>
            </a:prstGeom>
            <a:noFill/>
          </p:spPr>
          <p:txBody>
            <a:bodyPr wrap="none" rtlCol="0">
              <a:spAutoFit/>
            </a:bodyPr>
            <a:lstStyle/>
            <a:p>
              <a:r>
                <a:rPr lang="en-US" b="1" dirty="0">
                  <a:solidFill>
                    <a:srgbClr val="0070C0"/>
                  </a:solidFill>
                </a:rPr>
                <a:t>1. </a:t>
              </a:r>
              <a:r>
                <a:rPr lang="en-US" b="1" dirty="0" err="1">
                  <a:solidFill>
                    <a:srgbClr val="0070C0"/>
                  </a:solidFill>
                </a:rPr>
                <a:t>Tính</a:t>
              </a:r>
              <a:r>
                <a:rPr lang="en-US" b="1" dirty="0">
                  <a:solidFill>
                    <a:srgbClr val="0070C0"/>
                  </a:solidFill>
                </a:rPr>
                <a:t> </a:t>
              </a:r>
              <a:r>
                <a:rPr lang="en-US" b="1" dirty="0" err="1">
                  <a:solidFill>
                    <a:srgbClr val="0070C0"/>
                  </a:solidFill>
                </a:rPr>
                <a:t>năng</a:t>
              </a:r>
              <a:r>
                <a:rPr lang="en-US" b="1" dirty="0">
                  <a:solidFill>
                    <a:srgbClr val="0070C0"/>
                  </a:solidFill>
                </a:rPr>
                <a:t> </a:t>
              </a:r>
              <a:r>
                <a:rPr lang="en-US" b="1" dirty="0" err="1">
                  <a:solidFill>
                    <a:srgbClr val="0070C0"/>
                  </a:solidFill>
                </a:rPr>
                <a:t>chính</a:t>
              </a:r>
              <a:r>
                <a:rPr lang="en-US" b="1" dirty="0">
                  <a:solidFill>
                    <a:srgbClr val="0070C0"/>
                  </a:solidFill>
                </a:rPr>
                <a:t> </a:t>
              </a:r>
            </a:p>
          </p:txBody>
        </p:sp>
      </p:grpSp>
    </p:spTree>
    <p:extLst>
      <p:ext uri="{BB962C8B-B14F-4D97-AF65-F5344CB8AC3E}">
        <p14:creationId xmlns:p14="http://schemas.microsoft.com/office/powerpoint/2010/main" val="2309957905"/>
      </p:ext>
    </p:extLst>
  </p:cSld>
  <p:clrMapOvr>
    <a:masterClrMapping/>
  </p:clrMapOvr>
  <p:timing>
    <p:tnLst>
      <p:par>
        <p:cTn id="1" dur="indefinite" restart="never" nodeType="tmRoot">
          <p:childTnLst>
            <p:video>
              <p:cMediaNode vol="80000">
                <p:cTn id="2" repeatCount="indefinite" fill="hold" display="0">
                  <p:stCondLst>
                    <p:cond delay="indefinite"/>
                  </p:stCondLst>
                </p:cTn>
                <p:tgtEl>
                  <p:spTgt spid="4"/>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991049616"/>
              </p:ext>
            </p:extLst>
          </p:nvPr>
        </p:nvGraphicFramePr>
        <p:xfrm>
          <a:off x="1295400" y="438150"/>
          <a:ext cx="6170400" cy="4144365"/>
        </p:xfrm>
        <a:graphic>
          <a:graphicData uri="http://schemas.openxmlformats.org/drawingml/2006/table">
            <a:tbl>
              <a:tblPr firstRow="1" bandRow="1">
                <a:tableStyleId>{F5AB1C69-6EDB-4FF4-983F-18BD219EF322}</a:tableStyleId>
              </a:tblPr>
              <a:tblGrid>
                <a:gridCol w="1883281">
                  <a:extLst>
                    <a:ext uri="{9D8B030D-6E8A-4147-A177-3AD203B41FA5}">
                      <a16:colId xmlns:a16="http://schemas.microsoft.com/office/drawing/2014/main" val="20000"/>
                    </a:ext>
                  </a:extLst>
                </a:gridCol>
                <a:gridCol w="4287119">
                  <a:extLst>
                    <a:ext uri="{9D8B030D-6E8A-4147-A177-3AD203B41FA5}">
                      <a16:colId xmlns:a16="http://schemas.microsoft.com/office/drawing/2014/main" val="20001"/>
                    </a:ext>
                  </a:extLst>
                </a:gridCol>
              </a:tblGrid>
              <a:tr h="211565">
                <a:tc gridSpan="2">
                  <a:txBody>
                    <a:bodyPr/>
                    <a:lstStyle/>
                    <a:p>
                      <a:pPr algn="l"/>
                      <a:r>
                        <a:rPr lang="en-US" sz="1300" b="1" i="0" dirty="0">
                          <a:solidFill>
                            <a:schemeClr val="tx1"/>
                          </a:solidFill>
                          <a:latin typeface="Arial" charset="0"/>
                          <a:ea typeface="Arial" charset="0"/>
                          <a:cs typeface="Arial" charset="0"/>
                        </a:rPr>
                        <a:t>CHỈ TIÊU KỸ THUẬT CHÍNH</a:t>
                      </a:r>
                      <a:endParaRPr lang="en-US" sz="1900" b="1" i="0" dirty="0">
                        <a:solidFill>
                          <a:schemeClr val="tx1"/>
                        </a:solidFill>
                        <a:latin typeface="Arial" charset="0"/>
                        <a:ea typeface="Arial" charset="0"/>
                        <a:cs typeface="Arial" charset="0"/>
                      </a:endParaRPr>
                    </a:p>
                  </a:txBody>
                  <a:tcPr marL="121920" marR="121920" marT="60960" marB="60960" anchor="ctr"/>
                </a:tc>
                <a:tc hMerge="1">
                  <a:txBody>
                    <a:bodyPr/>
                    <a:lstStyle/>
                    <a:p>
                      <a:endParaRPr lang="en-US"/>
                    </a:p>
                  </a:txBody>
                  <a:tcPr/>
                </a:tc>
                <a:extLst>
                  <a:ext uri="{0D108BD9-81ED-4DB2-BD59-A6C34878D82A}">
                    <a16:rowId xmlns:a16="http://schemas.microsoft.com/office/drawing/2014/main" val="10000"/>
                  </a:ext>
                </a:extLst>
              </a:tr>
              <a:tr h="363965">
                <a:tc>
                  <a:txBody>
                    <a:bodyPr/>
                    <a:lstStyle/>
                    <a:p>
                      <a:r>
                        <a:rPr lang="en-US" sz="1400" b="0" i="0">
                          <a:latin typeface="Arial" charset="0"/>
                          <a:ea typeface="Arial" charset="0"/>
                          <a:cs typeface="Arial" charset="0"/>
                        </a:rPr>
                        <a:t>Dải tần hoạt động</a:t>
                      </a:r>
                    </a:p>
                  </a:txBody>
                  <a:tcPr marL="121920" marR="121920" marT="60960" marB="60960" anchor="ctr"/>
                </a:tc>
                <a:tc>
                  <a:txBody>
                    <a:bodyPr/>
                    <a:lstStyle/>
                    <a:p>
                      <a:r>
                        <a:rPr lang="en-US" sz="1400" b="0" i="0" dirty="0">
                          <a:latin typeface="Arial" charset="0"/>
                          <a:ea typeface="Arial" charset="0"/>
                          <a:cs typeface="Arial" charset="0"/>
                        </a:rPr>
                        <a:t>1,5÷</a:t>
                      </a:r>
                      <a:r>
                        <a:rPr lang="en-US" sz="1400" b="0" i="0" baseline="0" dirty="0">
                          <a:latin typeface="Arial" charset="0"/>
                          <a:ea typeface="Arial" charset="0"/>
                          <a:cs typeface="Arial" charset="0"/>
                        </a:rPr>
                        <a:t> 30 MHz</a:t>
                      </a:r>
                      <a:endParaRPr lang="en-US" sz="1400" b="0" i="0" dirty="0">
                        <a:latin typeface="Arial" charset="0"/>
                        <a:ea typeface="Arial" charset="0"/>
                        <a:cs typeface="Arial" charset="0"/>
                      </a:endParaRPr>
                    </a:p>
                  </a:txBody>
                  <a:tcPr marL="121920" marR="121920" marT="60960" marB="60960" anchor="ctr"/>
                </a:tc>
                <a:extLst>
                  <a:ext uri="{0D108BD9-81ED-4DB2-BD59-A6C34878D82A}">
                    <a16:rowId xmlns:a16="http://schemas.microsoft.com/office/drawing/2014/main" val="10001"/>
                  </a:ext>
                </a:extLst>
              </a:tr>
              <a:tr h="363965">
                <a:tc>
                  <a:txBody>
                    <a:bodyPr/>
                    <a:lstStyle/>
                    <a:p>
                      <a:r>
                        <a:rPr lang="en-US" sz="1400" b="0" i="0" dirty="0" err="1">
                          <a:latin typeface="Arial" charset="0"/>
                          <a:ea typeface="Arial" charset="0"/>
                          <a:cs typeface="Arial" charset="0"/>
                        </a:rPr>
                        <a:t>Công</a:t>
                      </a:r>
                      <a:r>
                        <a:rPr lang="en-US" sz="1400" b="0" i="0" baseline="0" dirty="0">
                          <a:latin typeface="Arial" charset="0"/>
                          <a:ea typeface="Arial" charset="0"/>
                          <a:cs typeface="Arial" charset="0"/>
                        </a:rPr>
                        <a:t> </a:t>
                      </a:r>
                      <a:r>
                        <a:rPr lang="en-US" sz="1400" b="0" i="0" baseline="0" dirty="0" err="1">
                          <a:latin typeface="Arial" charset="0"/>
                          <a:ea typeface="Arial" charset="0"/>
                          <a:cs typeface="Arial" charset="0"/>
                        </a:rPr>
                        <a:t>suất</a:t>
                      </a:r>
                      <a:endParaRPr lang="en-US" sz="1400" b="0" i="0" dirty="0">
                        <a:latin typeface="Arial" charset="0"/>
                        <a:ea typeface="Arial" charset="0"/>
                        <a:cs typeface="Arial" charset="0"/>
                      </a:endParaRPr>
                    </a:p>
                  </a:txBody>
                  <a:tcPr marL="121920" marR="121920" marT="60960" marB="60960" anchor="ctr"/>
                </a:tc>
                <a:tc>
                  <a:txBody>
                    <a:bodyPr/>
                    <a:lstStyle/>
                    <a:p>
                      <a:r>
                        <a:rPr lang="en-US" sz="1400" b="0" i="0">
                          <a:latin typeface="Arial" charset="0"/>
                          <a:ea typeface="Arial" charset="0"/>
                          <a:cs typeface="Arial" charset="0"/>
                        </a:rPr>
                        <a:t> Cao:</a:t>
                      </a:r>
                      <a:r>
                        <a:rPr lang="en-US" sz="1400" b="0" i="0" baseline="0">
                          <a:latin typeface="Arial" charset="0"/>
                          <a:ea typeface="Arial" charset="0"/>
                          <a:cs typeface="Arial" charset="0"/>
                        </a:rPr>
                        <a:t> </a:t>
                      </a:r>
                      <a:r>
                        <a:rPr lang="en-US" sz="1400" b="0" i="0">
                          <a:latin typeface="Arial" charset="0"/>
                          <a:ea typeface="Arial" charset="0"/>
                          <a:cs typeface="Arial" charset="0"/>
                        </a:rPr>
                        <a:t>125W</a:t>
                      </a:r>
                      <a:endParaRPr lang="en-US" sz="1400" b="0" i="0" dirty="0">
                        <a:latin typeface="Arial" charset="0"/>
                        <a:ea typeface="Arial" charset="0"/>
                        <a:cs typeface="Arial" charset="0"/>
                      </a:endParaRPr>
                    </a:p>
                  </a:txBody>
                  <a:tcPr marL="121920" marR="121920" marT="60960" marB="60960" anchor="ctr"/>
                </a:tc>
                <a:extLst>
                  <a:ext uri="{0D108BD9-81ED-4DB2-BD59-A6C34878D82A}">
                    <a16:rowId xmlns:a16="http://schemas.microsoft.com/office/drawing/2014/main" val="10002"/>
                  </a:ext>
                </a:extLst>
              </a:tr>
              <a:tr h="363965">
                <a:tc>
                  <a:txBody>
                    <a:bodyPr/>
                    <a:lstStyle/>
                    <a:p>
                      <a:r>
                        <a:rPr lang="en-US" sz="1400" b="0" i="0" dirty="0" err="1">
                          <a:latin typeface="Arial" charset="0"/>
                          <a:ea typeface="Arial" charset="0"/>
                          <a:cs typeface="Arial" charset="0"/>
                        </a:rPr>
                        <a:t>Giãn</a:t>
                      </a:r>
                      <a:r>
                        <a:rPr lang="en-US" sz="1400" b="0" i="0" dirty="0">
                          <a:latin typeface="Arial" charset="0"/>
                          <a:ea typeface="Arial" charset="0"/>
                          <a:cs typeface="Arial" charset="0"/>
                        </a:rPr>
                        <a:t> </a:t>
                      </a:r>
                      <a:r>
                        <a:rPr lang="en-US" sz="1400" b="0" i="0" dirty="0" err="1">
                          <a:latin typeface="Arial" charset="0"/>
                          <a:ea typeface="Arial" charset="0"/>
                          <a:cs typeface="Arial" charset="0"/>
                        </a:rPr>
                        <a:t>cách</a:t>
                      </a:r>
                      <a:r>
                        <a:rPr lang="en-US" sz="1400" b="0" i="0" dirty="0">
                          <a:latin typeface="Arial" charset="0"/>
                          <a:ea typeface="Arial" charset="0"/>
                          <a:cs typeface="Arial" charset="0"/>
                        </a:rPr>
                        <a:t> </a:t>
                      </a:r>
                      <a:r>
                        <a:rPr lang="en-US" sz="1400" b="0" i="0" dirty="0" err="1">
                          <a:latin typeface="Arial" charset="0"/>
                          <a:ea typeface="Arial" charset="0"/>
                          <a:cs typeface="Arial" charset="0"/>
                        </a:rPr>
                        <a:t>kênh</a:t>
                      </a:r>
                      <a:endParaRPr lang="en-US" sz="1400" b="0" i="0" dirty="0">
                        <a:latin typeface="Arial" charset="0"/>
                        <a:ea typeface="Arial" charset="0"/>
                        <a:cs typeface="Arial" charset="0"/>
                      </a:endParaRPr>
                    </a:p>
                  </a:txBody>
                  <a:tcPr marL="121920" marR="121920" marT="60960" marB="60960" anchor="ctr"/>
                </a:tc>
                <a:tc>
                  <a:txBody>
                    <a:bodyPr/>
                    <a:lstStyle/>
                    <a:p>
                      <a:r>
                        <a:rPr lang="en-US" sz="1400" b="0" i="0" dirty="0">
                          <a:latin typeface="Arial" charset="0"/>
                          <a:ea typeface="Arial" charset="0"/>
                          <a:cs typeface="Arial" charset="0"/>
                        </a:rPr>
                        <a:t>100 Hz</a:t>
                      </a:r>
                    </a:p>
                  </a:txBody>
                  <a:tcPr marL="121920" marR="121920" marT="60960" marB="60960" anchor="ctr"/>
                </a:tc>
                <a:extLst>
                  <a:ext uri="{0D108BD9-81ED-4DB2-BD59-A6C34878D82A}">
                    <a16:rowId xmlns:a16="http://schemas.microsoft.com/office/drawing/2014/main" val="10003"/>
                  </a:ext>
                </a:extLst>
              </a:tr>
              <a:tr h="363965">
                <a:tc>
                  <a:txBody>
                    <a:bodyPr/>
                    <a:lstStyle/>
                    <a:p>
                      <a:r>
                        <a:rPr lang="en-US" sz="1400" b="0" i="0">
                          <a:latin typeface="Arial" charset="0"/>
                          <a:ea typeface="Arial" charset="0"/>
                          <a:cs typeface="Arial" charset="0"/>
                        </a:rPr>
                        <a:t>Số kênh đặt trước</a:t>
                      </a:r>
                    </a:p>
                  </a:txBody>
                  <a:tcPr marL="121920" marR="121920" marT="60960" marB="60960" anchor="ctr"/>
                </a:tc>
                <a:tc>
                  <a:txBody>
                    <a:bodyPr/>
                    <a:lstStyle/>
                    <a:p>
                      <a:r>
                        <a:rPr lang="en-US" sz="1400" b="0" i="0" dirty="0">
                          <a:latin typeface="Arial" charset="0"/>
                          <a:ea typeface="Arial" charset="0"/>
                          <a:cs typeface="Arial" charset="0"/>
                        </a:rPr>
                        <a:t>200 </a:t>
                      </a:r>
                      <a:r>
                        <a:rPr lang="en-US" sz="1400" b="0" i="0" dirty="0" err="1">
                          <a:latin typeface="Arial" charset="0"/>
                          <a:ea typeface="Arial" charset="0"/>
                          <a:cs typeface="Arial" charset="0"/>
                        </a:rPr>
                        <a:t>kênh</a:t>
                      </a:r>
                      <a:endParaRPr lang="en-US" sz="1400" b="0" i="0" dirty="0">
                        <a:latin typeface="Arial" charset="0"/>
                        <a:ea typeface="Arial" charset="0"/>
                        <a:cs typeface="Arial" charset="0"/>
                      </a:endParaRPr>
                    </a:p>
                  </a:txBody>
                  <a:tcPr marL="121920" marR="121920" marT="60960" marB="60960" anchor="ctr"/>
                </a:tc>
                <a:extLst>
                  <a:ext uri="{0D108BD9-81ED-4DB2-BD59-A6C34878D82A}">
                    <a16:rowId xmlns:a16="http://schemas.microsoft.com/office/drawing/2014/main" val="10004"/>
                  </a:ext>
                </a:extLst>
              </a:tr>
              <a:tr h="363965">
                <a:tc>
                  <a:txBody>
                    <a:bodyPr/>
                    <a:lstStyle/>
                    <a:p>
                      <a:r>
                        <a:rPr lang="en-US" sz="1400" b="0" i="0" dirty="0" err="1">
                          <a:latin typeface="Arial" charset="0"/>
                          <a:ea typeface="Arial" charset="0"/>
                          <a:cs typeface="Arial" charset="0"/>
                        </a:rPr>
                        <a:t>Dạng</a:t>
                      </a:r>
                      <a:r>
                        <a:rPr lang="en-US" sz="1400" b="0" i="0" dirty="0">
                          <a:latin typeface="Arial" charset="0"/>
                          <a:ea typeface="Arial" charset="0"/>
                          <a:cs typeface="Arial" charset="0"/>
                        </a:rPr>
                        <a:t> </a:t>
                      </a:r>
                      <a:r>
                        <a:rPr lang="en-US" sz="1400" b="0" i="0" dirty="0" err="1">
                          <a:latin typeface="Arial" charset="0"/>
                          <a:ea typeface="Arial" charset="0"/>
                          <a:cs typeface="Arial" charset="0"/>
                        </a:rPr>
                        <a:t>điều</a:t>
                      </a:r>
                      <a:r>
                        <a:rPr lang="en-US" sz="1400" b="0" i="0" dirty="0">
                          <a:latin typeface="Arial" charset="0"/>
                          <a:ea typeface="Arial" charset="0"/>
                          <a:cs typeface="Arial" charset="0"/>
                        </a:rPr>
                        <a:t> </a:t>
                      </a:r>
                      <a:r>
                        <a:rPr lang="en-US" sz="1400" b="0" i="0" dirty="0" err="1">
                          <a:latin typeface="Arial" charset="0"/>
                          <a:ea typeface="Arial" charset="0"/>
                          <a:cs typeface="Arial" charset="0"/>
                        </a:rPr>
                        <a:t>chế</a:t>
                      </a:r>
                      <a:endParaRPr lang="en-US" sz="1400" b="0" i="0" dirty="0">
                        <a:latin typeface="Arial" charset="0"/>
                        <a:ea typeface="Arial" charset="0"/>
                        <a:cs typeface="Arial" charset="0"/>
                      </a:endParaRPr>
                    </a:p>
                  </a:txBody>
                  <a:tcPr marL="121920" marR="121920" marT="60960" marB="60960" anchor="ctr"/>
                </a:tc>
                <a:tc>
                  <a:txBody>
                    <a:bodyPr/>
                    <a:lstStyle/>
                    <a:p>
                      <a:r>
                        <a:rPr lang="en-US" sz="1400" b="0" i="0" dirty="0">
                          <a:latin typeface="Arial" charset="0"/>
                          <a:ea typeface="Arial" charset="0"/>
                          <a:cs typeface="Arial" charset="0"/>
                        </a:rPr>
                        <a:t>SSB, CW, MPSK</a:t>
                      </a:r>
                    </a:p>
                  </a:txBody>
                  <a:tcPr marL="121920" marR="121920" marT="60960" marB="60960" anchor="ctr"/>
                </a:tc>
                <a:extLst>
                  <a:ext uri="{0D108BD9-81ED-4DB2-BD59-A6C34878D82A}">
                    <a16:rowId xmlns:a16="http://schemas.microsoft.com/office/drawing/2014/main" val="10005"/>
                  </a:ext>
                </a:extLst>
              </a:tr>
              <a:tr h="363965">
                <a:tc>
                  <a:txBody>
                    <a:bodyPr/>
                    <a:lstStyle/>
                    <a:p>
                      <a:r>
                        <a:rPr lang="en-US" sz="1400" b="0" i="0" dirty="0" err="1">
                          <a:latin typeface="Arial" charset="0"/>
                          <a:ea typeface="Arial" charset="0"/>
                          <a:cs typeface="Arial" charset="0"/>
                        </a:rPr>
                        <a:t>Tốc</a:t>
                      </a:r>
                      <a:r>
                        <a:rPr lang="en-US" sz="1400" b="0" i="0" dirty="0">
                          <a:latin typeface="Arial" charset="0"/>
                          <a:ea typeface="Arial" charset="0"/>
                          <a:cs typeface="Arial" charset="0"/>
                        </a:rPr>
                        <a:t> </a:t>
                      </a:r>
                      <a:r>
                        <a:rPr lang="en-US" sz="1400" b="0" i="0" dirty="0" err="1">
                          <a:latin typeface="Arial" charset="0"/>
                          <a:ea typeface="Arial" charset="0"/>
                          <a:cs typeface="Arial" charset="0"/>
                        </a:rPr>
                        <a:t>độ</a:t>
                      </a:r>
                      <a:r>
                        <a:rPr lang="en-US" sz="1400" b="0" i="0" dirty="0">
                          <a:latin typeface="Arial" charset="0"/>
                          <a:ea typeface="Arial" charset="0"/>
                          <a:cs typeface="Arial" charset="0"/>
                        </a:rPr>
                        <a:t> </a:t>
                      </a:r>
                      <a:r>
                        <a:rPr lang="en-US" sz="1400" b="0" i="0" dirty="0" err="1">
                          <a:latin typeface="Arial" charset="0"/>
                          <a:ea typeface="Arial" charset="0"/>
                          <a:cs typeface="Arial" charset="0"/>
                        </a:rPr>
                        <a:t>nhảy</a:t>
                      </a:r>
                      <a:r>
                        <a:rPr lang="en-US" sz="1400" b="0" i="0" dirty="0">
                          <a:latin typeface="Arial" charset="0"/>
                          <a:ea typeface="Arial" charset="0"/>
                          <a:cs typeface="Arial" charset="0"/>
                        </a:rPr>
                        <a:t> </a:t>
                      </a:r>
                      <a:r>
                        <a:rPr lang="en-US" sz="1400" b="0" i="0" dirty="0" err="1">
                          <a:latin typeface="Arial" charset="0"/>
                          <a:ea typeface="Arial" charset="0"/>
                          <a:cs typeface="Arial" charset="0"/>
                        </a:rPr>
                        <a:t>tần</a:t>
                      </a:r>
                      <a:endParaRPr lang="en-US" sz="1400" b="0" i="0" dirty="0">
                        <a:latin typeface="Arial" charset="0"/>
                        <a:ea typeface="Arial" charset="0"/>
                        <a:cs typeface="Arial" charset="0"/>
                      </a:endParaRPr>
                    </a:p>
                  </a:txBody>
                  <a:tcPr marL="121920" marR="121920" marT="60960" marB="60960" anchor="ctr"/>
                </a:tc>
                <a:tc>
                  <a:txBody>
                    <a:bodyPr/>
                    <a:lstStyle/>
                    <a:p>
                      <a:r>
                        <a:rPr lang="en-US" sz="1400" dirty="0">
                          <a:latin typeface="Arial" charset="0"/>
                          <a:ea typeface="Arial" charset="0"/>
                          <a:cs typeface="Arial" charset="0"/>
                        </a:rPr>
                        <a:t>5, 10, 20 </a:t>
                      </a:r>
                      <a:r>
                        <a:rPr lang="en-US" sz="1400" dirty="0" err="1">
                          <a:latin typeface="Arial" charset="0"/>
                          <a:ea typeface="Arial" charset="0"/>
                          <a:cs typeface="Arial" charset="0"/>
                        </a:rPr>
                        <a:t>lần</a:t>
                      </a:r>
                      <a:r>
                        <a:rPr lang="en-US" sz="1400" dirty="0">
                          <a:latin typeface="Arial" charset="0"/>
                          <a:ea typeface="Arial" charset="0"/>
                          <a:cs typeface="Arial" charset="0"/>
                        </a:rPr>
                        <a:t>/</a:t>
                      </a:r>
                      <a:r>
                        <a:rPr lang="en-US" sz="1400" dirty="0" err="1">
                          <a:latin typeface="Arial" charset="0"/>
                          <a:ea typeface="Arial" charset="0"/>
                          <a:cs typeface="Arial" charset="0"/>
                        </a:rPr>
                        <a:t>giây</a:t>
                      </a:r>
                      <a:endParaRPr lang="en-US" sz="1400" b="0" i="0" dirty="0">
                        <a:latin typeface="Arial" charset="0"/>
                        <a:ea typeface="Arial" charset="0"/>
                        <a:cs typeface="Arial" charset="0"/>
                      </a:endParaRPr>
                    </a:p>
                  </a:txBody>
                  <a:tcPr marL="121920" marR="121920" marT="60960" marB="60960" anchor="ctr"/>
                </a:tc>
                <a:extLst>
                  <a:ext uri="{0D108BD9-81ED-4DB2-BD59-A6C34878D82A}">
                    <a16:rowId xmlns:a16="http://schemas.microsoft.com/office/drawing/2014/main" val="10006"/>
                  </a:ext>
                </a:extLst>
              </a:tr>
              <a:tr h="363965">
                <a:tc>
                  <a:txBody>
                    <a:bodyPr/>
                    <a:lstStyle/>
                    <a:p>
                      <a:r>
                        <a:rPr lang="en-US" sz="1400" b="0" i="0" dirty="0" err="1">
                          <a:latin typeface="Arial" charset="0"/>
                          <a:ea typeface="Arial" charset="0"/>
                          <a:cs typeface="Arial" charset="0"/>
                        </a:rPr>
                        <a:t>Nguồn</a:t>
                      </a:r>
                      <a:r>
                        <a:rPr lang="en-US" sz="1400" b="0" i="0" dirty="0">
                          <a:latin typeface="Arial" charset="0"/>
                          <a:ea typeface="Arial" charset="0"/>
                          <a:cs typeface="Arial" charset="0"/>
                        </a:rPr>
                        <a:t> </a:t>
                      </a:r>
                      <a:r>
                        <a:rPr lang="en-US" sz="1400" b="0" i="0" dirty="0" err="1">
                          <a:latin typeface="Arial" charset="0"/>
                          <a:ea typeface="Arial" charset="0"/>
                          <a:cs typeface="Arial" charset="0"/>
                        </a:rPr>
                        <a:t>cấp</a:t>
                      </a:r>
                      <a:endParaRPr lang="en-US" sz="1400" b="0" i="0" dirty="0">
                        <a:latin typeface="Arial" charset="0"/>
                        <a:ea typeface="Arial" charset="0"/>
                        <a:cs typeface="Arial" charset="0"/>
                      </a:endParaRPr>
                    </a:p>
                  </a:txBody>
                  <a:tcPr marL="121920" marR="121920" marT="60960" marB="60960" anchor="ctr"/>
                </a:tc>
                <a:tc>
                  <a:txBody>
                    <a:bodyPr/>
                    <a:lstStyle/>
                    <a:p>
                      <a:r>
                        <a:rPr lang="en-US" sz="1400" b="0" i="0" dirty="0">
                          <a:latin typeface="Arial" charset="0"/>
                          <a:ea typeface="Arial" charset="0"/>
                          <a:cs typeface="Arial" charset="0"/>
                        </a:rPr>
                        <a:t>AC220V/DC12V/DC24V</a:t>
                      </a:r>
                    </a:p>
                  </a:txBody>
                  <a:tcPr marL="121920" marR="121920" marT="60960" marB="60960" anchor="ctr"/>
                </a:tc>
                <a:extLst>
                  <a:ext uri="{0D108BD9-81ED-4DB2-BD59-A6C34878D82A}">
                    <a16:rowId xmlns:a16="http://schemas.microsoft.com/office/drawing/2014/main" val="10007"/>
                  </a:ext>
                </a:extLst>
              </a:tr>
              <a:tr h="363965">
                <a:tc>
                  <a:txBody>
                    <a:bodyPr/>
                    <a:lstStyle/>
                    <a:p>
                      <a:r>
                        <a:rPr lang="en-US" sz="1400" b="0" i="0" dirty="0" err="1">
                          <a:latin typeface="Arial" charset="0"/>
                          <a:ea typeface="Arial" charset="0"/>
                          <a:cs typeface="Arial" charset="0"/>
                        </a:rPr>
                        <a:t>Kích</a:t>
                      </a:r>
                      <a:r>
                        <a:rPr lang="en-US" sz="1400" b="0" i="0" dirty="0">
                          <a:latin typeface="Arial" charset="0"/>
                          <a:ea typeface="Arial" charset="0"/>
                          <a:cs typeface="Arial" charset="0"/>
                        </a:rPr>
                        <a:t> </a:t>
                      </a:r>
                      <a:r>
                        <a:rPr lang="en-US" sz="1400" b="0" i="0" dirty="0" err="1">
                          <a:latin typeface="Arial" charset="0"/>
                          <a:ea typeface="Arial" charset="0"/>
                          <a:cs typeface="Arial" charset="0"/>
                        </a:rPr>
                        <a:t>thước</a:t>
                      </a:r>
                      <a:endParaRPr lang="en-US" sz="1400" b="0" i="0" dirty="0">
                        <a:latin typeface="Arial" charset="0"/>
                        <a:ea typeface="Arial" charset="0"/>
                        <a:cs typeface="Arial" charset="0"/>
                      </a:endParaRPr>
                    </a:p>
                  </a:txBody>
                  <a:tcPr marL="121920" marR="121920" marT="60960" marB="60960" anchor="ctr"/>
                </a:tc>
                <a:tc>
                  <a:txBody>
                    <a:bodyPr/>
                    <a:lstStyle/>
                    <a:p>
                      <a:r>
                        <a:rPr lang="en-US" sz="1400" b="0" i="0" dirty="0">
                          <a:latin typeface="Arial" charset="0"/>
                          <a:ea typeface="Arial" charset="0"/>
                          <a:cs typeface="Arial" charset="0"/>
                        </a:rPr>
                        <a:t>342mm x 310mm x 130mm (</a:t>
                      </a:r>
                      <a:r>
                        <a:rPr lang="en-US" sz="1400" b="0" i="0" dirty="0" err="1">
                          <a:latin typeface="Arial" charset="0"/>
                          <a:ea typeface="Arial" charset="0"/>
                          <a:cs typeface="Arial" charset="0"/>
                        </a:rPr>
                        <a:t>thân</a:t>
                      </a:r>
                      <a:r>
                        <a:rPr lang="en-US" sz="1400" b="0" i="0" baseline="0" dirty="0">
                          <a:latin typeface="Arial" charset="0"/>
                          <a:ea typeface="Arial" charset="0"/>
                          <a:cs typeface="Arial" charset="0"/>
                        </a:rPr>
                        <a:t> </a:t>
                      </a:r>
                      <a:r>
                        <a:rPr lang="en-US" sz="1400" b="0" i="0" baseline="0" dirty="0" err="1">
                          <a:latin typeface="Arial" charset="0"/>
                          <a:ea typeface="Arial" charset="0"/>
                          <a:cs typeface="Arial" charset="0"/>
                        </a:rPr>
                        <a:t>máy</a:t>
                      </a:r>
                      <a:r>
                        <a:rPr lang="en-US" sz="1400" b="0" i="0" dirty="0">
                          <a:latin typeface="Arial" charset="0"/>
                          <a:ea typeface="Arial" charset="0"/>
                          <a:cs typeface="Arial" charset="0"/>
                        </a:rPr>
                        <a:t>)</a:t>
                      </a:r>
                    </a:p>
                  </a:txBody>
                  <a:tcPr marL="121920" marR="121920" marT="60960" marB="60960" anchor="ctr"/>
                </a:tc>
                <a:extLst>
                  <a:ext uri="{0D108BD9-81ED-4DB2-BD59-A6C34878D82A}">
                    <a16:rowId xmlns:a16="http://schemas.microsoft.com/office/drawing/2014/main" val="10008"/>
                  </a:ext>
                </a:extLst>
              </a:tr>
              <a:tr h="363965">
                <a:tc>
                  <a:txBody>
                    <a:bodyPr/>
                    <a:lstStyle/>
                    <a:p>
                      <a:r>
                        <a:rPr lang="en-US" sz="1400" b="0" i="0">
                          <a:latin typeface="Arial" charset="0"/>
                          <a:ea typeface="Arial" charset="0"/>
                          <a:cs typeface="Arial" charset="0"/>
                        </a:rPr>
                        <a:t>Khối lượng</a:t>
                      </a:r>
                    </a:p>
                  </a:txBody>
                  <a:tcPr marL="121920" marR="121920" marT="60960" marB="60960" anchor="ct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en-US" sz="1400" b="0" i="0" dirty="0">
                          <a:latin typeface="Arial" charset="0"/>
                          <a:ea typeface="Arial" charset="0"/>
                          <a:cs typeface="Arial" charset="0"/>
                        </a:rPr>
                        <a:t>≤ 15kg (</a:t>
                      </a:r>
                      <a:r>
                        <a:rPr lang="en-US" sz="1400" b="0" i="0" dirty="0" err="1">
                          <a:latin typeface="Arial" charset="0"/>
                          <a:ea typeface="Arial" charset="0"/>
                          <a:cs typeface="Arial" charset="0"/>
                        </a:rPr>
                        <a:t>thân</a:t>
                      </a:r>
                      <a:r>
                        <a:rPr lang="en-US" sz="1400" b="0" i="0" baseline="0" dirty="0">
                          <a:latin typeface="Arial" charset="0"/>
                          <a:ea typeface="Arial" charset="0"/>
                          <a:cs typeface="Arial" charset="0"/>
                        </a:rPr>
                        <a:t> </a:t>
                      </a:r>
                      <a:r>
                        <a:rPr lang="en-US" sz="1400" b="0" i="0" baseline="0" dirty="0" err="1">
                          <a:latin typeface="Arial" charset="0"/>
                          <a:ea typeface="Arial" charset="0"/>
                          <a:cs typeface="Arial" charset="0"/>
                        </a:rPr>
                        <a:t>máy</a:t>
                      </a:r>
                      <a:r>
                        <a:rPr lang="en-US" sz="1400" b="0" i="0" dirty="0">
                          <a:latin typeface="Arial" charset="0"/>
                          <a:ea typeface="Arial" charset="0"/>
                          <a:cs typeface="Arial" charset="0"/>
                        </a:rPr>
                        <a:t>)</a:t>
                      </a:r>
                    </a:p>
                  </a:txBody>
                  <a:tcPr marL="121920" marR="121920" marT="60960" marB="60960" anchor="ctr"/>
                </a:tc>
                <a:extLst>
                  <a:ext uri="{0D108BD9-81ED-4DB2-BD59-A6C34878D82A}">
                    <a16:rowId xmlns:a16="http://schemas.microsoft.com/office/drawing/2014/main" val="10009"/>
                  </a:ext>
                </a:extLst>
              </a:tr>
              <a:tr h="532298">
                <a:tc>
                  <a:txBody>
                    <a:bodyPr/>
                    <a:lstStyle/>
                    <a:p>
                      <a:r>
                        <a:rPr lang="en-US" sz="1400" b="0" i="0">
                          <a:latin typeface="Arial" charset="0"/>
                          <a:ea typeface="Arial" charset="0"/>
                          <a:cs typeface="Arial" charset="0"/>
                        </a:rPr>
                        <a:t>Tiêu chuẩn môi trường</a:t>
                      </a:r>
                      <a:endParaRPr lang="en-US" sz="1400" b="0" i="0" dirty="0">
                        <a:latin typeface="Arial" charset="0"/>
                        <a:ea typeface="Arial" charset="0"/>
                        <a:cs typeface="Arial" charset="0"/>
                      </a:endParaRPr>
                    </a:p>
                  </a:txBody>
                  <a:tcPr marL="121920" marR="121920" marT="60960" marB="60960" anchor="ctr"/>
                </a:tc>
                <a:tc>
                  <a:txBody>
                    <a:bodyPr/>
                    <a:lstStyle/>
                    <a:p>
                      <a:r>
                        <a:rPr lang="en-US" sz="1400" b="0" i="0" dirty="0">
                          <a:latin typeface="Arial" charset="0"/>
                          <a:ea typeface="Arial" charset="0"/>
                          <a:cs typeface="Arial" charset="0"/>
                        </a:rPr>
                        <a:t>Theo </a:t>
                      </a:r>
                      <a:r>
                        <a:rPr lang="en-US" sz="1400" b="0" i="0" dirty="0" err="1">
                          <a:latin typeface="Arial" charset="0"/>
                          <a:ea typeface="Arial" charset="0"/>
                          <a:cs typeface="Arial" charset="0"/>
                        </a:rPr>
                        <a:t>tiêu</a:t>
                      </a:r>
                      <a:r>
                        <a:rPr lang="en-US" sz="1400" b="0" i="0" dirty="0">
                          <a:latin typeface="Arial" charset="0"/>
                          <a:ea typeface="Arial" charset="0"/>
                          <a:cs typeface="Arial" charset="0"/>
                        </a:rPr>
                        <a:t> </a:t>
                      </a:r>
                      <a:r>
                        <a:rPr lang="en-US" sz="1400" b="0" i="0" dirty="0" err="1">
                          <a:latin typeface="Arial" charset="0"/>
                          <a:ea typeface="Arial" charset="0"/>
                          <a:cs typeface="Arial" charset="0"/>
                        </a:rPr>
                        <a:t>chuẩn</a:t>
                      </a:r>
                      <a:r>
                        <a:rPr lang="en-US" sz="1400" b="0" i="0" dirty="0">
                          <a:latin typeface="Arial" charset="0"/>
                          <a:ea typeface="Arial" charset="0"/>
                          <a:cs typeface="Arial" charset="0"/>
                        </a:rPr>
                        <a:t> </a:t>
                      </a:r>
                      <a:r>
                        <a:rPr lang="en-US" sz="1400" b="0" i="0" dirty="0" err="1">
                          <a:latin typeface="Arial" charset="0"/>
                          <a:ea typeface="Arial" charset="0"/>
                          <a:cs typeface="Arial" charset="0"/>
                        </a:rPr>
                        <a:t>Quân</a:t>
                      </a:r>
                      <a:r>
                        <a:rPr lang="en-US" sz="1400" b="0" i="0" dirty="0">
                          <a:latin typeface="Arial" charset="0"/>
                          <a:ea typeface="Arial" charset="0"/>
                          <a:cs typeface="Arial" charset="0"/>
                        </a:rPr>
                        <a:t> </a:t>
                      </a:r>
                      <a:r>
                        <a:rPr lang="en-US" sz="1400" b="0" i="0" dirty="0" err="1">
                          <a:latin typeface="Arial" charset="0"/>
                          <a:ea typeface="Arial" charset="0"/>
                          <a:cs typeface="Arial" charset="0"/>
                        </a:rPr>
                        <a:t>sự</a:t>
                      </a:r>
                      <a:r>
                        <a:rPr lang="en-US" sz="1400" b="0" i="0" dirty="0">
                          <a:latin typeface="Arial" charset="0"/>
                          <a:ea typeface="Arial" charset="0"/>
                          <a:cs typeface="Arial" charset="0"/>
                        </a:rPr>
                        <a:t> (TCVN/QS)</a:t>
                      </a:r>
                    </a:p>
                  </a:txBody>
                  <a:tcPr marL="121920" marR="121920" marT="60960" marB="60960" anchor="ct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309957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3289" y="1123950"/>
            <a:ext cx="8615820" cy="3785652"/>
          </a:xfrm>
          <a:prstGeom prst="rect">
            <a:avLst/>
          </a:prstGeom>
          <a:noFill/>
        </p:spPr>
        <p:txBody>
          <a:bodyPr wrap="none" rtlCol="0">
            <a:spAutoFit/>
          </a:bodyPr>
          <a:lstStyle/>
          <a:p>
            <a:pPr algn="ctr"/>
            <a:r>
              <a:rPr lang="en-US" sz="2400" b="1">
                <a:solidFill>
                  <a:srgbClr val="FF0000"/>
                </a:solidFill>
                <a:latin typeface="Times New Roman" panose="02020603050405020304" pitchFamily="18" charset="0"/>
                <a:cs typeface="Times New Roman" panose="02020603050405020304" pitchFamily="18" charset="0"/>
              </a:rPr>
              <a:t>NỘI DUNG </a:t>
            </a:r>
          </a:p>
          <a:p>
            <a:r>
              <a:rPr lang="en-US" b="1">
                <a:latin typeface="Times New Roman" panose="02020603050405020304" pitchFamily="18" charset="0"/>
                <a:cs typeface="Times New Roman" panose="02020603050405020304" pitchFamily="18" charset="0"/>
              </a:rPr>
              <a:t>I. TỔNG QUAN XE VÔ TUYẾN ĐIỆN </a:t>
            </a:r>
          </a:p>
          <a:p>
            <a:r>
              <a:rPr lang="en-US">
                <a:latin typeface="Times New Roman" panose="02020603050405020304" pitchFamily="18" charset="0"/>
                <a:cs typeface="Times New Roman" panose="02020603050405020304" pitchFamily="18" charset="0"/>
              </a:rPr>
              <a:t>	1. </a:t>
            </a:r>
            <a:r>
              <a:rPr lang="en-US" err="1">
                <a:latin typeface="Times New Roman" panose="02020603050405020304" pitchFamily="18" charset="0"/>
                <a:cs typeface="Times New Roman" panose="02020603050405020304" pitchFamily="18" charset="0"/>
              </a:rPr>
              <a:t>Tính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năng</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chiến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kỹ</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thuật</a:t>
            </a:r>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	2. </a:t>
            </a:r>
            <a:r>
              <a:rPr lang="en-US" err="1">
                <a:latin typeface="Times New Roman" panose="02020603050405020304" pitchFamily="18" charset="0"/>
                <a:cs typeface="Times New Roman" panose="02020603050405020304" pitchFamily="18" charset="0"/>
              </a:rPr>
              <a:t>Thành</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phần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thiết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bị</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trên</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xe</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vô</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tuyến</a:t>
            </a:r>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	3. </a:t>
            </a:r>
            <a:r>
              <a:rPr lang="en-US" err="1">
                <a:latin typeface="Times New Roman" panose="02020603050405020304" pitchFamily="18" charset="0"/>
                <a:cs typeface="Times New Roman" panose="02020603050405020304" pitchFamily="18" charset="0"/>
              </a:rPr>
              <a:t>Sơ</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đồ</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bố</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trí</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thiết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bị</a:t>
            </a:r>
            <a:endParaRPr lang="en-US">
              <a:latin typeface="Times New Roman" panose="02020603050405020304" pitchFamily="18" charset="0"/>
              <a:cs typeface="Times New Roman" panose="02020603050405020304" pitchFamily="18" charset="0"/>
            </a:endParaRPr>
          </a:p>
          <a:p>
            <a:r>
              <a:rPr lang="en-US">
                <a:latin typeface="Times New Roman" panose="02020603050405020304" pitchFamily="18" charset="0"/>
                <a:cs typeface="Times New Roman" panose="02020603050405020304" pitchFamily="18" charset="0"/>
              </a:rPr>
              <a:t>	4. </a:t>
            </a:r>
            <a:r>
              <a:rPr lang="en-US" err="1">
                <a:latin typeface="Times New Roman" panose="02020603050405020304" pitchFamily="18" charset="0"/>
                <a:cs typeface="Times New Roman" panose="02020603050405020304" pitchFamily="18" charset="0"/>
              </a:rPr>
              <a:t>Sơ</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đồ</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kết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nối</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các</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thiết</a:t>
            </a:r>
            <a:r>
              <a:rPr lang="en-US">
                <a:latin typeface="Times New Roman" panose="02020603050405020304" pitchFamily="18" charset="0"/>
                <a:cs typeface="Times New Roman" panose="02020603050405020304" pitchFamily="18" charset="0"/>
              </a:rPr>
              <a:t> </a:t>
            </a:r>
            <a:r>
              <a:rPr lang="en-US" err="1">
                <a:latin typeface="Times New Roman" panose="02020603050405020304" pitchFamily="18" charset="0"/>
                <a:cs typeface="Times New Roman" panose="02020603050405020304" pitchFamily="18" charset="0"/>
              </a:rPr>
              <a:t>bị</a:t>
            </a:r>
            <a:endParaRPr lang="en-US">
              <a:latin typeface="Times New Roman" panose="02020603050405020304" pitchFamily="18" charset="0"/>
              <a:cs typeface="Times New Roman" panose="02020603050405020304" pitchFamily="18" charset="0"/>
            </a:endParaRPr>
          </a:p>
          <a:p>
            <a:r>
              <a:rPr lang="en-US" b="1">
                <a:latin typeface="Times New Roman" panose="02020603050405020304" pitchFamily="18" charset="0"/>
                <a:cs typeface="Times New Roman" panose="02020603050405020304" pitchFamily="18" charset="0"/>
              </a:rPr>
              <a:t>II. KHAI THÁC SỬ DỤNG CÁC THIẾT BỊ TRÊN XE VÔ TUYẾN ĐIỆN</a:t>
            </a:r>
          </a:p>
          <a:p>
            <a:r>
              <a:rPr lang="en-US">
                <a:latin typeface="Times New Roman" panose="02020603050405020304" pitchFamily="18" charset="0"/>
                <a:cs typeface="Times New Roman" panose="02020603050405020304" pitchFamily="18" charset="0"/>
              </a:rPr>
              <a:t>	1. Thiết bị VTĐsn VRS-631/S</a:t>
            </a:r>
          </a:p>
          <a:p>
            <a:r>
              <a:rPr lang="en-US">
                <a:latin typeface="Times New Roman" panose="02020603050405020304" pitchFamily="18" charset="0"/>
                <a:cs typeface="Times New Roman" panose="02020603050405020304" pitchFamily="18" charset="0"/>
              </a:rPr>
              <a:t>	2. Thiết bị VTĐsn mang xách VRU-611</a:t>
            </a:r>
          </a:p>
          <a:p>
            <a:r>
              <a:rPr lang="en-US">
                <a:latin typeface="Times New Roman" panose="02020603050405020304" pitchFamily="18" charset="0"/>
                <a:cs typeface="Times New Roman" panose="02020603050405020304" pitchFamily="18" charset="0"/>
              </a:rPr>
              <a:t>	3. Thiết bị VTĐscn VRU-812</a:t>
            </a:r>
          </a:p>
          <a:p>
            <a:r>
              <a:rPr lang="en-US">
                <a:latin typeface="Times New Roman" panose="02020603050405020304" pitchFamily="18" charset="0"/>
                <a:cs typeface="Times New Roman" panose="02020603050405020304" pitchFamily="18" charset="0"/>
              </a:rPr>
              <a:t>	4. Thiết bị liên kết đa mạng ACU-T</a:t>
            </a:r>
          </a:p>
          <a:p>
            <a:r>
              <a:rPr lang="en-US" b="1">
                <a:latin typeface="Times New Roman" panose="02020603050405020304" pitchFamily="18" charset="0"/>
                <a:cs typeface="Times New Roman" panose="02020603050405020304" pitchFamily="18" charset="0"/>
              </a:rPr>
              <a:t>III. BẢO Q</a:t>
            </a:r>
            <a:r>
              <a:rPr lang="vi-VN" b="1">
                <a:latin typeface="Times New Roman" panose="02020603050405020304" pitchFamily="18" charset="0"/>
                <a:cs typeface="Times New Roman" panose="02020603050405020304" pitchFamily="18" charset="0"/>
              </a:rPr>
              <a:t>UẢN, MỘT SỐ HƯ HỎNG THÔNG THƯỜNG VÀ CÁCH KHẮC PHỤC</a:t>
            </a:r>
          </a:p>
          <a:p>
            <a:r>
              <a:rPr lang="vi-VN" b="1">
                <a:latin typeface="Times New Roman" panose="02020603050405020304" pitchFamily="18" charset="0"/>
                <a:cs typeface="Times New Roman" panose="02020603050405020304" pitchFamily="18" charset="0"/>
              </a:rPr>
              <a:t>	</a:t>
            </a:r>
            <a:endParaRPr lang="en-US"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65437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1F8B4247-F636-2F50-5355-96367182B468}"/>
              </a:ext>
            </a:extLst>
          </p:cNvPr>
          <p:cNvGrpSpPr/>
          <p:nvPr/>
        </p:nvGrpSpPr>
        <p:grpSpPr>
          <a:xfrm>
            <a:off x="7434" y="161485"/>
            <a:ext cx="9104085" cy="4820530"/>
            <a:chOff x="33819" y="258663"/>
            <a:chExt cx="9104085" cy="4820530"/>
          </a:xfrm>
        </p:grpSpPr>
        <p:sp>
          <p:nvSpPr>
            <p:cNvPr id="3" name="TextBox 2"/>
            <p:cNvSpPr txBox="1"/>
            <p:nvPr/>
          </p:nvSpPr>
          <p:spPr>
            <a:xfrm>
              <a:off x="389222" y="3040198"/>
              <a:ext cx="1199367" cy="276999"/>
            </a:xfrm>
            <a:prstGeom prst="rect">
              <a:avLst/>
            </a:prstGeom>
            <a:noFill/>
          </p:spPr>
          <p:txBody>
            <a:bodyPr wrap="none" rtlCol="0">
              <a:spAutoFit/>
            </a:bodyPr>
            <a:lstStyle/>
            <a:p>
              <a:r>
                <a:rPr lang="en-US" sz="1200" dirty="0" err="1">
                  <a:solidFill>
                    <a:schemeClr val="bg2">
                      <a:lumMod val="25000"/>
                    </a:schemeClr>
                  </a:solidFill>
                  <a:latin typeface="Arial" charset="0"/>
                  <a:ea typeface="Arial" charset="0"/>
                  <a:cs typeface="Arial" charset="0"/>
                </a:rPr>
                <a:t>Ăng</a:t>
              </a:r>
              <a:r>
                <a:rPr lang="en-US" sz="1200" dirty="0">
                  <a:solidFill>
                    <a:schemeClr val="bg2">
                      <a:lumMod val="25000"/>
                    </a:schemeClr>
                  </a:solidFill>
                  <a:latin typeface="Arial" charset="0"/>
                  <a:ea typeface="Arial" charset="0"/>
                  <a:cs typeface="Arial" charset="0"/>
                </a:rPr>
                <a:t> ten </a:t>
              </a:r>
              <a:r>
                <a:rPr lang="en-US" sz="1200" dirty="0" err="1">
                  <a:solidFill>
                    <a:schemeClr val="bg2">
                      <a:lumMod val="25000"/>
                    </a:schemeClr>
                  </a:solidFill>
                  <a:latin typeface="Arial" charset="0"/>
                  <a:ea typeface="Arial" charset="0"/>
                  <a:cs typeface="Arial" charset="0"/>
                </a:rPr>
                <a:t>định</a:t>
              </a:r>
              <a:r>
                <a:rPr lang="en-US" sz="1200" dirty="0">
                  <a:solidFill>
                    <a:schemeClr val="bg2">
                      <a:lumMod val="25000"/>
                    </a:schemeClr>
                  </a:solidFill>
                  <a:latin typeface="Arial" charset="0"/>
                  <a:ea typeface="Arial" charset="0"/>
                  <a:cs typeface="Arial" charset="0"/>
                </a:rPr>
                <a:t> </a:t>
              </a:r>
              <a:r>
                <a:rPr lang="en-US" sz="1200" dirty="0" err="1">
                  <a:solidFill>
                    <a:schemeClr val="bg2">
                      <a:lumMod val="25000"/>
                    </a:schemeClr>
                  </a:solidFill>
                  <a:latin typeface="Arial" charset="0"/>
                  <a:ea typeface="Arial" charset="0"/>
                  <a:cs typeface="Arial" charset="0"/>
                </a:rPr>
                <a:t>vị</a:t>
              </a:r>
              <a:endParaRPr lang="en-US" sz="1200" dirty="0">
                <a:solidFill>
                  <a:schemeClr val="bg2">
                    <a:lumMod val="25000"/>
                  </a:schemeClr>
                </a:solidFill>
                <a:latin typeface="Arial" charset="0"/>
                <a:ea typeface="Arial" charset="0"/>
                <a:cs typeface="Arial" charset="0"/>
              </a:endParaRPr>
            </a:p>
          </p:txBody>
        </p:sp>
        <p:sp>
          <p:nvSpPr>
            <p:cNvPr id="4" name="Oval 3"/>
            <p:cNvSpPr/>
            <p:nvPr/>
          </p:nvSpPr>
          <p:spPr>
            <a:xfrm>
              <a:off x="134630" y="1333875"/>
              <a:ext cx="207925" cy="207925"/>
            </a:xfrm>
            <a:prstGeom prst="ellipse">
              <a:avLst/>
            </a:prstGeom>
            <a:solidFill>
              <a:srgbClr val="6057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Oval 5"/>
            <p:cNvSpPr/>
            <p:nvPr/>
          </p:nvSpPr>
          <p:spPr>
            <a:xfrm>
              <a:off x="134630" y="1683569"/>
              <a:ext cx="207925" cy="207925"/>
            </a:xfrm>
            <a:prstGeom prst="ellipse">
              <a:avLst/>
            </a:prstGeom>
            <a:solidFill>
              <a:srgbClr val="6057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Oval 6"/>
            <p:cNvSpPr/>
            <p:nvPr/>
          </p:nvSpPr>
          <p:spPr>
            <a:xfrm>
              <a:off x="134630" y="2033262"/>
              <a:ext cx="207925" cy="207925"/>
            </a:xfrm>
            <a:prstGeom prst="ellipse">
              <a:avLst/>
            </a:prstGeom>
            <a:solidFill>
              <a:srgbClr val="6057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Oval 7"/>
            <p:cNvSpPr/>
            <p:nvPr/>
          </p:nvSpPr>
          <p:spPr>
            <a:xfrm>
              <a:off x="134630" y="2382955"/>
              <a:ext cx="207925" cy="207925"/>
            </a:xfrm>
            <a:prstGeom prst="ellipse">
              <a:avLst/>
            </a:prstGeom>
            <a:solidFill>
              <a:srgbClr val="6057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9" name="Oval 8"/>
            <p:cNvSpPr/>
            <p:nvPr/>
          </p:nvSpPr>
          <p:spPr>
            <a:xfrm>
              <a:off x="134630" y="2732649"/>
              <a:ext cx="207925" cy="207925"/>
            </a:xfrm>
            <a:prstGeom prst="ellipse">
              <a:avLst/>
            </a:prstGeom>
            <a:solidFill>
              <a:srgbClr val="6057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Oval 9"/>
            <p:cNvSpPr/>
            <p:nvPr/>
          </p:nvSpPr>
          <p:spPr>
            <a:xfrm>
              <a:off x="134630" y="3082342"/>
              <a:ext cx="207925" cy="207925"/>
            </a:xfrm>
            <a:prstGeom prst="ellipse">
              <a:avLst/>
            </a:prstGeom>
            <a:solidFill>
              <a:srgbClr val="6057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1" name="Oval 10"/>
            <p:cNvSpPr/>
            <p:nvPr/>
          </p:nvSpPr>
          <p:spPr>
            <a:xfrm>
              <a:off x="134630" y="3432035"/>
              <a:ext cx="207925" cy="207925"/>
            </a:xfrm>
            <a:prstGeom prst="ellipse">
              <a:avLst/>
            </a:prstGeom>
            <a:solidFill>
              <a:srgbClr val="6057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Oval 11"/>
            <p:cNvSpPr/>
            <p:nvPr/>
          </p:nvSpPr>
          <p:spPr>
            <a:xfrm>
              <a:off x="134630" y="3771337"/>
              <a:ext cx="207925" cy="207925"/>
            </a:xfrm>
            <a:prstGeom prst="ellipse">
              <a:avLst/>
            </a:prstGeom>
            <a:solidFill>
              <a:srgbClr val="6057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3" name="Oval 12"/>
            <p:cNvSpPr/>
            <p:nvPr/>
          </p:nvSpPr>
          <p:spPr>
            <a:xfrm>
              <a:off x="134630" y="4121030"/>
              <a:ext cx="207925" cy="207925"/>
            </a:xfrm>
            <a:prstGeom prst="ellipse">
              <a:avLst/>
            </a:prstGeom>
            <a:solidFill>
              <a:srgbClr val="6057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TextBox 13"/>
            <p:cNvSpPr txBox="1"/>
            <p:nvPr/>
          </p:nvSpPr>
          <p:spPr>
            <a:xfrm>
              <a:off x="108588" y="1294209"/>
              <a:ext cx="260008" cy="256545"/>
            </a:xfrm>
            <a:prstGeom prst="rect">
              <a:avLst/>
            </a:prstGeom>
            <a:noFill/>
          </p:spPr>
          <p:txBody>
            <a:bodyPr wrap="none" rtlCol="0">
              <a:spAutoFit/>
            </a:bodyPr>
            <a:lstStyle/>
            <a:p>
              <a:pPr algn="ctr"/>
              <a:r>
                <a:rPr lang="en-US" sz="1067">
                  <a:solidFill>
                    <a:schemeClr val="bg1"/>
                  </a:solidFill>
                  <a:latin typeface="Arial" charset="0"/>
                  <a:ea typeface="Arial" charset="0"/>
                  <a:cs typeface="Arial" charset="0"/>
                </a:rPr>
                <a:t>1</a:t>
              </a:r>
            </a:p>
          </p:txBody>
        </p:sp>
        <p:sp>
          <p:nvSpPr>
            <p:cNvPr id="15" name="TextBox 14"/>
            <p:cNvSpPr txBox="1"/>
            <p:nvPr/>
          </p:nvSpPr>
          <p:spPr>
            <a:xfrm>
              <a:off x="108588" y="1643902"/>
              <a:ext cx="260008" cy="256545"/>
            </a:xfrm>
            <a:prstGeom prst="rect">
              <a:avLst/>
            </a:prstGeom>
            <a:noFill/>
          </p:spPr>
          <p:txBody>
            <a:bodyPr wrap="none" rtlCol="0">
              <a:spAutoFit/>
            </a:bodyPr>
            <a:lstStyle/>
            <a:p>
              <a:pPr algn="ctr"/>
              <a:r>
                <a:rPr lang="en-US" sz="1067">
                  <a:solidFill>
                    <a:schemeClr val="bg1"/>
                  </a:solidFill>
                  <a:latin typeface="Arial" charset="0"/>
                  <a:ea typeface="Arial" charset="0"/>
                  <a:cs typeface="Arial" charset="0"/>
                </a:rPr>
                <a:t>2</a:t>
              </a:r>
            </a:p>
          </p:txBody>
        </p:sp>
        <p:sp>
          <p:nvSpPr>
            <p:cNvPr id="16" name="TextBox 15"/>
            <p:cNvSpPr txBox="1"/>
            <p:nvPr/>
          </p:nvSpPr>
          <p:spPr>
            <a:xfrm>
              <a:off x="108588" y="1993596"/>
              <a:ext cx="260008" cy="256545"/>
            </a:xfrm>
            <a:prstGeom prst="rect">
              <a:avLst/>
            </a:prstGeom>
            <a:noFill/>
          </p:spPr>
          <p:txBody>
            <a:bodyPr wrap="none" rtlCol="0">
              <a:spAutoFit/>
            </a:bodyPr>
            <a:lstStyle/>
            <a:p>
              <a:pPr algn="ctr"/>
              <a:r>
                <a:rPr lang="en-US" sz="1067">
                  <a:solidFill>
                    <a:schemeClr val="bg1"/>
                  </a:solidFill>
                  <a:latin typeface="Arial" charset="0"/>
                  <a:ea typeface="Arial" charset="0"/>
                  <a:cs typeface="Arial" charset="0"/>
                </a:rPr>
                <a:t>3</a:t>
              </a:r>
            </a:p>
          </p:txBody>
        </p:sp>
        <p:sp>
          <p:nvSpPr>
            <p:cNvPr id="17" name="TextBox 16"/>
            <p:cNvSpPr txBox="1"/>
            <p:nvPr/>
          </p:nvSpPr>
          <p:spPr>
            <a:xfrm>
              <a:off x="108588" y="2343289"/>
              <a:ext cx="260008" cy="256545"/>
            </a:xfrm>
            <a:prstGeom prst="rect">
              <a:avLst/>
            </a:prstGeom>
            <a:noFill/>
          </p:spPr>
          <p:txBody>
            <a:bodyPr wrap="none" rtlCol="0">
              <a:spAutoFit/>
            </a:bodyPr>
            <a:lstStyle/>
            <a:p>
              <a:pPr algn="ctr"/>
              <a:r>
                <a:rPr lang="en-US" sz="1067">
                  <a:solidFill>
                    <a:schemeClr val="bg1"/>
                  </a:solidFill>
                  <a:latin typeface="Arial" charset="0"/>
                  <a:ea typeface="Arial" charset="0"/>
                  <a:cs typeface="Arial" charset="0"/>
                </a:rPr>
                <a:t>4</a:t>
              </a:r>
            </a:p>
          </p:txBody>
        </p:sp>
        <p:sp>
          <p:nvSpPr>
            <p:cNvPr id="18" name="TextBox 17"/>
            <p:cNvSpPr txBox="1"/>
            <p:nvPr/>
          </p:nvSpPr>
          <p:spPr>
            <a:xfrm>
              <a:off x="108588" y="2692982"/>
              <a:ext cx="260008" cy="256545"/>
            </a:xfrm>
            <a:prstGeom prst="rect">
              <a:avLst/>
            </a:prstGeom>
            <a:noFill/>
          </p:spPr>
          <p:txBody>
            <a:bodyPr wrap="none" rtlCol="0">
              <a:spAutoFit/>
            </a:bodyPr>
            <a:lstStyle/>
            <a:p>
              <a:pPr algn="ctr"/>
              <a:r>
                <a:rPr lang="en-US" sz="1067">
                  <a:solidFill>
                    <a:schemeClr val="bg1"/>
                  </a:solidFill>
                  <a:latin typeface="Arial" charset="0"/>
                  <a:ea typeface="Arial" charset="0"/>
                  <a:cs typeface="Arial" charset="0"/>
                </a:rPr>
                <a:t>5</a:t>
              </a:r>
            </a:p>
          </p:txBody>
        </p:sp>
        <p:sp>
          <p:nvSpPr>
            <p:cNvPr id="19" name="TextBox 18"/>
            <p:cNvSpPr txBox="1"/>
            <p:nvPr/>
          </p:nvSpPr>
          <p:spPr>
            <a:xfrm>
              <a:off x="108588" y="3042676"/>
              <a:ext cx="260008" cy="256545"/>
            </a:xfrm>
            <a:prstGeom prst="rect">
              <a:avLst/>
            </a:prstGeom>
            <a:noFill/>
          </p:spPr>
          <p:txBody>
            <a:bodyPr wrap="none" rtlCol="0">
              <a:spAutoFit/>
            </a:bodyPr>
            <a:lstStyle/>
            <a:p>
              <a:pPr algn="ctr"/>
              <a:r>
                <a:rPr lang="en-US" sz="1067">
                  <a:solidFill>
                    <a:schemeClr val="bg1"/>
                  </a:solidFill>
                  <a:latin typeface="Arial" charset="0"/>
                  <a:ea typeface="Arial" charset="0"/>
                  <a:cs typeface="Arial" charset="0"/>
                </a:rPr>
                <a:t>6</a:t>
              </a:r>
            </a:p>
          </p:txBody>
        </p:sp>
        <p:sp>
          <p:nvSpPr>
            <p:cNvPr id="20" name="TextBox 19"/>
            <p:cNvSpPr txBox="1"/>
            <p:nvPr/>
          </p:nvSpPr>
          <p:spPr>
            <a:xfrm>
              <a:off x="108588" y="3392369"/>
              <a:ext cx="260008" cy="256545"/>
            </a:xfrm>
            <a:prstGeom prst="rect">
              <a:avLst/>
            </a:prstGeom>
            <a:noFill/>
          </p:spPr>
          <p:txBody>
            <a:bodyPr wrap="none" rtlCol="0">
              <a:spAutoFit/>
            </a:bodyPr>
            <a:lstStyle/>
            <a:p>
              <a:pPr algn="ctr"/>
              <a:r>
                <a:rPr lang="en-US" sz="1067">
                  <a:solidFill>
                    <a:schemeClr val="bg1"/>
                  </a:solidFill>
                  <a:latin typeface="Arial" charset="0"/>
                  <a:ea typeface="Arial" charset="0"/>
                  <a:cs typeface="Arial" charset="0"/>
                </a:rPr>
                <a:t>7</a:t>
              </a:r>
            </a:p>
          </p:txBody>
        </p:sp>
        <p:sp>
          <p:nvSpPr>
            <p:cNvPr id="21" name="TextBox 20"/>
            <p:cNvSpPr txBox="1"/>
            <p:nvPr/>
          </p:nvSpPr>
          <p:spPr>
            <a:xfrm>
              <a:off x="108588" y="3762843"/>
              <a:ext cx="260008" cy="256545"/>
            </a:xfrm>
            <a:prstGeom prst="rect">
              <a:avLst/>
            </a:prstGeom>
            <a:noFill/>
          </p:spPr>
          <p:txBody>
            <a:bodyPr wrap="none" rtlCol="0">
              <a:spAutoFit/>
            </a:bodyPr>
            <a:lstStyle/>
            <a:p>
              <a:pPr algn="ctr"/>
              <a:r>
                <a:rPr lang="en-US" sz="1067">
                  <a:solidFill>
                    <a:schemeClr val="bg1"/>
                  </a:solidFill>
                  <a:latin typeface="Arial" charset="0"/>
                  <a:ea typeface="Arial" charset="0"/>
                  <a:cs typeface="Arial" charset="0"/>
                </a:rPr>
                <a:t>8</a:t>
              </a:r>
            </a:p>
          </p:txBody>
        </p:sp>
        <p:sp>
          <p:nvSpPr>
            <p:cNvPr id="22" name="TextBox 21"/>
            <p:cNvSpPr txBox="1"/>
            <p:nvPr/>
          </p:nvSpPr>
          <p:spPr>
            <a:xfrm>
              <a:off x="108588" y="4112537"/>
              <a:ext cx="260008" cy="256545"/>
            </a:xfrm>
            <a:prstGeom prst="rect">
              <a:avLst/>
            </a:prstGeom>
            <a:noFill/>
          </p:spPr>
          <p:txBody>
            <a:bodyPr wrap="none" rtlCol="0">
              <a:spAutoFit/>
            </a:bodyPr>
            <a:lstStyle/>
            <a:p>
              <a:pPr algn="ctr"/>
              <a:r>
                <a:rPr lang="en-US" sz="1067">
                  <a:solidFill>
                    <a:schemeClr val="bg1"/>
                  </a:solidFill>
                  <a:latin typeface="Arial" charset="0"/>
                  <a:ea typeface="Arial" charset="0"/>
                  <a:cs typeface="Arial" charset="0"/>
                </a:rPr>
                <a:t>9</a:t>
              </a:r>
            </a:p>
          </p:txBody>
        </p:sp>
        <p:sp>
          <p:nvSpPr>
            <p:cNvPr id="23" name="TextBox 22"/>
            <p:cNvSpPr txBox="1"/>
            <p:nvPr/>
          </p:nvSpPr>
          <p:spPr>
            <a:xfrm>
              <a:off x="400175" y="1294209"/>
              <a:ext cx="1829155" cy="276999"/>
            </a:xfrm>
            <a:prstGeom prst="rect">
              <a:avLst/>
            </a:prstGeom>
            <a:noFill/>
          </p:spPr>
          <p:txBody>
            <a:bodyPr wrap="none" rtlCol="0">
              <a:spAutoFit/>
            </a:bodyPr>
            <a:lstStyle/>
            <a:p>
              <a:r>
                <a:rPr lang="en-US" sz="1200" dirty="0" err="1">
                  <a:solidFill>
                    <a:schemeClr val="bg2">
                      <a:lumMod val="25000"/>
                    </a:schemeClr>
                  </a:solidFill>
                  <a:latin typeface="Arial" charset="0"/>
                  <a:ea typeface="Arial" charset="0"/>
                  <a:cs typeface="Arial" charset="0"/>
                </a:rPr>
                <a:t>Máy</a:t>
              </a:r>
              <a:r>
                <a:rPr lang="en-US" sz="1200" dirty="0">
                  <a:solidFill>
                    <a:schemeClr val="bg2">
                      <a:lumMod val="25000"/>
                    </a:schemeClr>
                  </a:solidFill>
                  <a:latin typeface="Arial" charset="0"/>
                  <a:ea typeface="Arial" charset="0"/>
                  <a:cs typeface="Arial" charset="0"/>
                </a:rPr>
                <a:t> </a:t>
              </a:r>
              <a:r>
                <a:rPr lang="en-US" sz="1200" dirty="0" err="1">
                  <a:solidFill>
                    <a:schemeClr val="bg2">
                      <a:lumMod val="25000"/>
                    </a:schemeClr>
                  </a:solidFill>
                  <a:latin typeface="Arial" charset="0"/>
                  <a:ea typeface="Arial" charset="0"/>
                  <a:cs typeface="Arial" charset="0"/>
                </a:rPr>
                <a:t>thu</a:t>
              </a:r>
              <a:r>
                <a:rPr lang="en-US" sz="1200" dirty="0">
                  <a:solidFill>
                    <a:schemeClr val="bg2">
                      <a:lumMod val="25000"/>
                    </a:schemeClr>
                  </a:solidFill>
                  <a:latin typeface="Arial" charset="0"/>
                  <a:ea typeface="Arial" charset="0"/>
                  <a:cs typeface="Arial" charset="0"/>
                </a:rPr>
                <a:t> </a:t>
              </a:r>
              <a:r>
                <a:rPr lang="en-US" sz="1200" dirty="0" err="1">
                  <a:solidFill>
                    <a:schemeClr val="bg2">
                      <a:lumMod val="25000"/>
                    </a:schemeClr>
                  </a:solidFill>
                  <a:latin typeface="Arial" charset="0"/>
                  <a:ea typeface="Arial" charset="0"/>
                  <a:cs typeface="Arial" charset="0"/>
                </a:rPr>
                <a:t>phát</a:t>
              </a:r>
              <a:r>
                <a:rPr lang="en-US" sz="1200" dirty="0">
                  <a:solidFill>
                    <a:schemeClr val="bg2">
                      <a:lumMod val="25000"/>
                    </a:schemeClr>
                  </a:solidFill>
                  <a:latin typeface="Arial" charset="0"/>
                  <a:ea typeface="Arial" charset="0"/>
                  <a:cs typeface="Arial" charset="0"/>
                </a:rPr>
                <a:t> VRS631/S</a:t>
              </a:r>
            </a:p>
          </p:txBody>
        </p:sp>
        <p:sp>
          <p:nvSpPr>
            <p:cNvPr id="24" name="TextBox 23"/>
            <p:cNvSpPr txBox="1"/>
            <p:nvPr/>
          </p:nvSpPr>
          <p:spPr>
            <a:xfrm>
              <a:off x="400176" y="1643902"/>
              <a:ext cx="2091598" cy="276999"/>
            </a:xfrm>
            <a:prstGeom prst="rect">
              <a:avLst/>
            </a:prstGeom>
            <a:noFill/>
          </p:spPr>
          <p:txBody>
            <a:bodyPr wrap="none" rtlCol="0">
              <a:spAutoFit/>
            </a:bodyPr>
            <a:lstStyle/>
            <a:p>
              <a:r>
                <a:rPr lang="en-US" sz="1200" dirty="0" err="1">
                  <a:solidFill>
                    <a:schemeClr val="bg2">
                      <a:lumMod val="25000"/>
                    </a:schemeClr>
                  </a:solidFill>
                  <a:latin typeface="Arial" charset="0"/>
                  <a:ea typeface="Arial" charset="0"/>
                  <a:cs typeface="Arial" charset="0"/>
                </a:rPr>
                <a:t>Bộ</a:t>
              </a:r>
              <a:r>
                <a:rPr lang="en-US" sz="1200" dirty="0">
                  <a:solidFill>
                    <a:schemeClr val="bg2">
                      <a:lumMod val="25000"/>
                    </a:schemeClr>
                  </a:solidFill>
                  <a:latin typeface="Arial" charset="0"/>
                  <a:ea typeface="Arial" charset="0"/>
                  <a:cs typeface="Arial" charset="0"/>
                </a:rPr>
                <a:t> </a:t>
              </a:r>
              <a:r>
                <a:rPr lang="en-US" sz="1200" dirty="0" err="1">
                  <a:solidFill>
                    <a:schemeClr val="bg2">
                      <a:lumMod val="25000"/>
                    </a:schemeClr>
                  </a:solidFill>
                  <a:latin typeface="Arial" charset="0"/>
                  <a:ea typeface="Arial" charset="0"/>
                  <a:cs typeface="Arial" charset="0"/>
                </a:rPr>
                <a:t>điều</a:t>
              </a:r>
              <a:r>
                <a:rPr lang="en-US" sz="1200" dirty="0">
                  <a:solidFill>
                    <a:schemeClr val="bg2">
                      <a:lumMod val="25000"/>
                    </a:schemeClr>
                  </a:solidFill>
                  <a:latin typeface="Arial" charset="0"/>
                  <a:ea typeface="Arial" charset="0"/>
                  <a:cs typeface="Arial" charset="0"/>
                </a:rPr>
                <a:t> </a:t>
              </a:r>
              <a:r>
                <a:rPr lang="en-US" sz="1200" dirty="0" err="1">
                  <a:solidFill>
                    <a:schemeClr val="bg2">
                      <a:lumMod val="25000"/>
                    </a:schemeClr>
                  </a:solidFill>
                  <a:latin typeface="Arial" charset="0"/>
                  <a:ea typeface="Arial" charset="0"/>
                  <a:cs typeface="Arial" charset="0"/>
                </a:rPr>
                <a:t>hưởng</a:t>
              </a:r>
              <a:r>
                <a:rPr lang="en-US" sz="1200" dirty="0">
                  <a:solidFill>
                    <a:schemeClr val="bg2">
                      <a:lumMod val="25000"/>
                    </a:schemeClr>
                  </a:solidFill>
                  <a:latin typeface="Arial" charset="0"/>
                  <a:ea typeface="Arial" charset="0"/>
                  <a:cs typeface="Arial" charset="0"/>
                </a:rPr>
                <a:t> </a:t>
              </a:r>
              <a:r>
                <a:rPr lang="en-US" sz="1200" dirty="0" err="1">
                  <a:solidFill>
                    <a:schemeClr val="bg2">
                      <a:lumMod val="25000"/>
                    </a:schemeClr>
                  </a:solidFill>
                  <a:latin typeface="Arial" charset="0"/>
                  <a:ea typeface="Arial" charset="0"/>
                  <a:cs typeface="Arial" charset="0"/>
                </a:rPr>
                <a:t>ăng</a:t>
              </a:r>
              <a:r>
                <a:rPr lang="en-US" sz="1200" dirty="0">
                  <a:solidFill>
                    <a:schemeClr val="bg2">
                      <a:lumMod val="25000"/>
                    </a:schemeClr>
                  </a:solidFill>
                  <a:latin typeface="Arial" charset="0"/>
                  <a:ea typeface="Arial" charset="0"/>
                  <a:cs typeface="Arial" charset="0"/>
                </a:rPr>
                <a:t> ten ATU</a:t>
              </a:r>
            </a:p>
          </p:txBody>
        </p:sp>
        <p:sp>
          <p:nvSpPr>
            <p:cNvPr id="25" name="TextBox 24"/>
            <p:cNvSpPr txBox="1"/>
            <p:nvPr/>
          </p:nvSpPr>
          <p:spPr>
            <a:xfrm>
              <a:off x="400175" y="1993596"/>
              <a:ext cx="925253" cy="276999"/>
            </a:xfrm>
            <a:prstGeom prst="rect">
              <a:avLst/>
            </a:prstGeom>
            <a:noFill/>
          </p:spPr>
          <p:txBody>
            <a:bodyPr wrap="none" rtlCol="0">
              <a:spAutoFit/>
            </a:bodyPr>
            <a:lstStyle/>
            <a:p>
              <a:r>
                <a:rPr lang="en-US" sz="1200" dirty="0" err="1">
                  <a:solidFill>
                    <a:schemeClr val="bg2">
                      <a:lumMod val="25000"/>
                    </a:schemeClr>
                  </a:solidFill>
                  <a:latin typeface="Arial" charset="0"/>
                  <a:ea typeface="Arial" charset="0"/>
                  <a:cs typeface="Arial" charset="0"/>
                </a:rPr>
                <a:t>Nguồn</a:t>
              </a:r>
              <a:r>
                <a:rPr lang="en-US" sz="1200" dirty="0">
                  <a:solidFill>
                    <a:schemeClr val="bg2">
                      <a:lumMod val="25000"/>
                    </a:schemeClr>
                  </a:solidFill>
                  <a:latin typeface="Arial" charset="0"/>
                  <a:ea typeface="Arial" charset="0"/>
                  <a:cs typeface="Arial" charset="0"/>
                </a:rPr>
                <a:t> </a:t>
              </a:r>
              <a:r>
                <a:rPr lang="en-US" sz="1200" dirty="0" err="1">
                  <a:solidFill>
                    <a:schemeClr val="bg2">
                      <a:lumMod val="25000"/>
                    </a:schemeClr>
                  </a:solidFill>
                  <a:latin typeface="Arial" charset="0"/>
                  <a:ea typeface="Arial" charset="0"/>
                  <a:cs typeface="Arial" charset="0"/>
                </a:rPr>
                <a:t>cấp</a:t>
              </a:r>
              <a:endParaRPr lang="en-US" sz="1200" dirty="0">
                <a:solidFill>
                  <a:schemeClr val="bg2">
                    <a:lumMod val="25000"/>
                  </a:schemeClr>
                </a:solidFill>
                <a:latin typeface="Arial" charset="0"/>
                <a:ea typeface="Arial" charset="0"/>
                <a:cs typeface="Arial" charset="0"/>
              </a:endParaRPr>
            </a:p>
          </p:txBody>
        </p:sp>
        <p:sp>
          <p:nvSpPr>
            <p:cNvPr id="26" name="TextBox 25"/>
            <p:cNvSpPr txBox="1"/>
            <p:nvPr/>
          </p:nvSpPr>
          <p:spPr>
            <a:xfrm>
              <a:off x="419458" y="2682754"/>
              <a:ext cx="1260281" cy="276999"/>
            </a:xfrm>
            <a:prstGeom prst="rect">
              <a:avLst/>
            </a:prstGeom>
            <a:noFill/>
          </p:spPr>
          <p:txBody>
            <a:bodyPr wrap="none" rtlCol="0">
              <a:spAutoFit/>
            </a:bodyPr>
            <a:lstStyle/>
            <a:p>
              <a:r>
                <a:rPr lang="en-US" sz="1200" dirty="0" err="1">
                  <a:solidFill>
                    <a:schemeClr val="bg2">
                      <a:lumMod val="25000"/>
                    </a:schemeClr>
                  </a:solidFill>
                  <a:latin typeface="Arial" charset="0"/>
                  <a:ea typeface="Arial" charset="0"/>
                  <a:cs typeface="Arial" charset="0"/>
                </a:rPr>
                <a:t>Tổ</a:t>
              </a:r>
              <a:r>
                <a:rPr lang="en-US" sz="1200" dirty="0">
                  <a:solidFill>
                    <a:schemeClr val="bg2">
                      <a:lumMod val="25000"/>
                    </a:schemeClr>
                  </a:solidFill>
                  <a:latin typeface="Arial" charset="0"/>
                  <a:ea typeface="Arial" charset="0"/>
                  <a:cs typeface="Arial" charset="0"/>
                </a:rPr>
                <a:t> </a:t>
              </a:r>
              <a:r>
                <a:rPr lang="en-US" sz="1200" dirty="0" err="1">
                  <a:solidFill>
                    <a:schemeClr val="bg2">
                      <a:lumMod val="25000"/>
                    </a:schemeClr>
                  </a:solidFill>
                  <a:latin typeface="Arial" charset="0"/>
                  <a:ea typeface="Arial" charset="0"/>
                  <a:cs typeface="Arial" charset="0"/>
                </a:rPr>
                <a:t>hợp</a:t>
              </a:r>
              <a:r>
                <a:rPr lang="en-US" sz="1200" dirty="0">
                  <a:solidFill>
                    <a:schemeClr val="bg2">
                      <a:lumMod val="25000"/>
                    </a:schemeClr>
                  </a:solidFill>
                  <a:latin typeface="Arial" charset="0"/>
                  <a:ea typeface="Arial" charset="0"/>
                  <a:cs typeface="Arial" charset="0"/>
                </a:rPr>
                <a:t> </a:t>
              </a:r>
              <a:r>
                <a:rPr lang="en-US" sz="1200" dirty="0" err="1">
                  <a:solidFill>
                    <a:schemeClr val="bg2">
                      <a:lumMod val="25000"/>
                    </a:schemeClr>
                  </a:solidFill>
                  <a:latin typeface="Arial" charset="0"/>
                  <a:ea typeface="Arial" charset="0"/>
                  <a:cs typeface="Arial" charset="0"/>
                </a:rPr>
                <a:t>cầm</a:t>
              </a:r>
              <a:r>
                <a:rPr lang="en-US" sz="1200" dirty="0">
                  <a:solidFill>
                    <a:schemeClr val="bg2">
                      <a:lumMod val="25000"/>
                    </a:schemeClr>
                  </a:solidFill>
                  <a:latin typeface="Arial" charset="0"/>
                  <a:ea typeface="Arial" charset="0"/>
                  <a:cs typeface="Arial" charset="0"/>
                </a:rPr>
                <a:t> </a:t>
              </a:r>
              <a:r>
                <a:rPr lang="en-US" sz="1200" dirty="0" err="1">
                  <a:solidFill>
                    <a:schemeClr val="bg2">
                      <a:lumMod val="25000"/>
                    </a:schemeClr>
                  </a:solidFill>
                  <a:latin typeface="Arial" charset="0"/>
                  <a:ea typeface="Arial" charset="0"/>
                  <a:cs typeface="Arial" charset="0"/>
                </a:rPr>
                <a:t>tay</a:t>
              </a:r>
              <a:endParaRPr lang="en-US" sz="1200" dirty="0">
                <a:solidFill>
                  <a:schemeClr val="bg2">
                    <a:lumMod val="25000"/>
                  </a:schemeClr>
                </a:solidFill>
                <a:latin typeface="Arial" charset="0"/>
                <a:ea typeface="Arial" charset="0"/>
                <a:cs typeface="Arial" charset="0"/>
              </a:endParaRPr>
            </a:p>
          </p:txBody>
        </p:sp>
        <p:sp>
          <p:nvSpPr>
            <p:cNvPr id="27" name="TextBox 26"/>
            <p:cNvSpPr txBox="1"/>
            <p:nvPr/>
          </p:nvSpPr>
          <p:spPr>
            <a:xfrm>
              <a:off x="372399" y="4802194"/>
              <a:ext cx="1112805" cy="276999"/>
            </a:xfrm>
            <a:prstGeom prst="rect">
              <a:avLst/>
            </a:prstGeom>
            <a:noFill/>
          </p:spPr>
          <p:txBody>
            <a:bodyPr wrap="none" rtlCol="0">
              <a:spAutoFit/>
            </a:bodyPr>
            <a:lstStyle/>
            <a:p>
              <a:r>
                <a:rPr lang="en-US" sz="1200" dirty="0" err="1">
                  <a:solidFill>
                    <a:schemeClr val="bg2">
                      <a:lumMod val="25000"/>
                    </a:schemeClr>
                  </a:solidFill>
                  <a:latin typeface="Arial" charset="0"/>
                  <a:ea typeface="Arial" charset="0"/>
                  <a:cs typeface="Arial" charset="0"/>
                </a:rPr>
                <a:t>Điều</a:t>
              </a:r>
              <a:r>
                <a:rPr lang="en-US" sz="1200" dirty="0">
                  <a:solidFill>
                    <a:schemeClr val="bg2">
                      <a:lumMod val="25000"/>
                    </a:schemeClr>
                  </a:solidFill>
                  <a:latin typeface="Arial" charset="0"/>
                  <a:ea typeface="Arial" charset="0"/>
                  <a:cs typeface="Arial" charset="0"/>
                </a:rPr>
                <a:t> </a:t>
              </a:r>
              <a:r>
                <a:rPr lang="en-US" sz="1200" dirty="0" err="1">
                  <a:solidFill>
                    <a:schemeClr val="bg2">
                      <a:lumMod val="25000"/>
                    </a:schemeClr>
                  </a:solidFill>
                  <a:latin typeface="Arial" charset="0"/>
                  <a:ea typeface="Arial" charset="0"/>
                  <a:cs typeface="Arial" charset="0"/>
                </a:rPr>
                <a:t>khiển</a:t>
              </a:r>
              <a:r>
                <a:rPr lang="en-US" sz="1200" dirty="0">
                  <a:solidFill>
                    <a:schemeClr val="bg2">
                      <a:lumMod val="25000"/>
                    </a:schemeClr>
                  </a:solidFill>
                  <a:latin typeface="Arial" charset="0"/>
                  <a:ea typeface="Arial" charset="0"/>
                  <a:cs typeface="Arial" charset="0"/>
                </a:rPr>
                <a:t> </a:t>
              </a:r>
              <a:r>
                <a:rPr lang="en-US" sz="1200" dirty="0" err="1">
                  <a:solidFill>
                    <a:schemeClr val="bg2">
                      <a:lumMod val="25000"/>
                    </a:schemeClr>
                  </a:solidFill>
                  <a:latin typeface="Arial" charset="0"/>
                  <a:ea typeface="Arial" charset="0"/>
                  <a:cs typeface="Arial" charset="0"/>
                </a:rPr>
                <a:t>xa</a:t>
              </a:r>
              <a:endParaRPr lang="en-US" sz="1200" dirty="0">
                <a:solidFill>
                  <a:schemeClr val="bg2">
                    <a:lumMod val="25000"/>
                  </a:schemeClr>
                </a:solidFill>
                <a:latin typeface="Arial" charset="0"/>
                <a:ea typeface="Arial" charset="0"/>
                <a:cs typeface="Arial" charset="0"/>
              </a:endParaRPr>
            </a:p>
          </p:txBody>
        </p:sp>
        <p:sp>
          <p:nvSpPr>
            <p:cNvPr id="28" name="Oval 27"/>
            <p:cNvSpPr/>
            <p:nvPr/>
          </p:nvSpPr>
          <p:spPr>
            <a:xfrm>
              <a:off x="134630" y="4481115"/>
              <a:ext cx="207925" cy="207925"/>
            </a:xfrm>
            <a:prstGeom prst="ellipse">
              <a:avLst/>
            </a:prstGeom>
            <a:solidFill>
              <a:srgbClr val="6057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Oval 28"/>
            <p:cNvSpPr/>
            <p:nvPr/>
          </p:nvSpPr>
          <p:spPr>
            <a:xfrm>
              <a:off x="134630" y="4830809"/>
              <a:ext cx="207925" cy="207925"/>
            </a:xfrm>
            <a:prstGeom prst="ellipse">
              <a:avLst/>
            </a:prstGeom>
            <a:solidFill>
              <a:srgbClr val="6057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TextBox 29"/>
            <p:cNvSpPr txBox="1"/>
            <p:nvPr/>
          </p:nvSpPr>
          <p:spPr>
            <a:xfrm>
              <a:off x="70920" y="4472622"/>
              <a:ext cx="335348" cy="256545"/>
            </a:xfrm>
            <a:prstGeom prst="rect">
              <a:avLst/>
            </a:prstGeom>
            <a:noFill/>
          </p:spPr>
          <p:txBody>
            <a:bodyPr wrap="none" rtlCol="0">
              <a:spAutoFit/>
            </a:bodyPr>
            <a:lstStyle/>
            <a:p>
              <a:pPr algn="ctr"/>
              <a:r>
                <a:rPr lang="en-US" sz="1067">
                  <a:solidFill>
                    <a:schemeClr val="bg1"/>
                  </a:solidFill>
                  <a:latin typeface="Arial" charset="0"/>
                  <a:ea typeface="Arial" charset="0"/>
                  <a:cs typeface="Arial" charset="0"/>
                </a:rPr>
                <a:t>10</a:t>
              </a:r>
            </a:p>
          </p:txBody>
        </p:sp>
        <p:sp>
          <p:nvSpPr>
            <p:cNvPr id="31" name="TextBox 30"/>
            <p:cNvSpPr txBox="1"/>
            <p:nvPr/>
          </p:nvSpPr>
          <p:spPr>
            <a:xfrm>
              <a:off x="70920" y="4822315"/>
              <a:ext cx="335348" cy="256545"/>
            </a:xfrm>
            <a:prstGeom prst="rect">
              <a:avLst/>
            </a:prstGeom>
            <a:noFill/>
          </p:spPr>
          <p:txBody>
            <a:bodyPr wrap="none" rtlCol="0">
              <a:spAutoFit/>
            </a:bodyPr>
            <a:lstStyle/>
            <a:p>
              <a:pPr algn="ctr"/>
              <a:r>
                <a:rPr lang="en-US" sz="1067">
                  <a:solidFill>
                    <a:schemeClr val="bg1"/>
                  </a:solidFill>
                  <a:latin typeface="Arial" charset="0"/>
                  <a:ea typeface="Arial" charset="0"/>
                  <a:cs typeface="Arial" charset="0"/>
                </a:rPr>
                <a:t>11</a:t>
              </a:r>
            </a:p>
          </p:txBody>
        </p:sp>
        <p:sp>
          <p:nvSpPr>
            <p:cNvPr id="32" name="TextBox 31"/>
            <p:cNvSpPr txBox="1"/>
            <p:nvPr/>
          </p:nvSpPr>
          <p:spPr>
            <a:xfrm>
              <a:off x="377063" y="4482848"/>
              <a:ext cx="601447" cy="276999"/>
            </a:xfrm>
            <a:prstGeom prst="rect">
              <a:avLst/>
            </a:prstGeom>
            <a:noFill/>
          </p:spPr>
          <p:txBody>
            <a:bodyPr wrap="none" rtlCol="0">
              <a:spAutoFit/>
            </a:bodyPr>
            <a:lstStyle/>
            <a:p>
              <a:r>
                <a:rPr lang="en-US" sz="1200" dirty="0" err="1">
                  <a:solidFill>
                    <a:schemeClr val="bg2">
                      <a:lumMod val="25000"/>
                    </a:schemeClr>
                  </a:solidFill>
                  <a:latin typeface="Arial" charset="0"/>
                  <a:ea typeface="Arial" charset="0"/>
                  <a:cs typeface="Arial" charset="0"/>
                </a:rPr>
                <a:t>Manip</a:t>
              </a:r>
              <a:endParaRPr lang="en-US" sz="1200" dirty="0">
                <a:solidFill>
                  <a:schemeClr val="bg2">
                    <a:lumMod val="25000"/>
                  </a:schemeClr>
                </a:solidFill>
                <a:latin typeface="Arial" charset="0"/>
                <a:ea typeface="Arial" charset="0"/>
                <a:cs typeface="Arial" charset="0"/>
              </a:endParaRPr>
            </a:p>
          </p:txBody>
        </p:sp>
        <p:sp>
          <p:nvSpPr>
            <p:cNvPr id="33" name="TextBox 32"/>
            <p:cNvSpPr txBox="1"/>
            <p:nvPr/>
          </p:nvSpPr>
          <p:spPr>
            <a:xfrm>
              <a:off x="385590" y="4127367"/>
              <a:ext cx="2335896" cy="276999"/>
            </a:xfrm>
            <a:prstGeom prst="rect">
              <a:avLst/>
            </a:prstGeom>
            <a:noFill/>
          </p:spPr>
          <p:txBody>
            <a:bodyPr wrap="none" rtlCol="0">
              <a:spAutoFit/>
            </a:bodyPr>
            <a:lstStyle/>
            <a:p>
              <a:r>
                <a:rPr lang="en-US" sz="1200" dirty="0" err="1">
                  <a:solidFill>
                    <a:schemeClr val="bg2">
                      <a:lumMod val="25000"/>
                    </a:schemeClr>
                  </a:solidFill>
                  <a:latin typeface="Arial" charset="0"/>
                  <a:ea typeface="Arial" charset="0"/>
                  <a:cs typeface="Arial" charset="0"/>
                </a:rPr>
                <a:t>Ăng</a:t>
              </a:r>
              <a:r>
                <a:rPr lang="en-US" sz="1200" dirty="0">
                  <a:solidFill>
                    <a:schemeClr val="bg2">
                      <a:lumMod val="25000"/>
                    </a:schemeClr>
                  </a:solidFill>
                  <a:latin typeface="Arial" charset="0"/>
                  <a:ea typeface="Arial" charset="0"/>
                  <a:cs typeface="Arial" charset="0"/>
                </a:rPr>
                <a:t> ten 2 </a:t>
              </a:r>
              <a:r>
                <a:rPr lang="en-US" sz="1200" dirty="0" err="1">
                  <a:solidFill>
                    <a:schemeClr val="bg2">
                      <a:lumMod val="25000"/>
                    </a:schemeClr>
                  </a:solidFill>
                  <a:latin typeface="Arial" charset="0"/>
                  <a:ea typeface="Arial" charset="0"/>
                  <a:cs typeface="Arial" charset="0"/>
                </a:rPr>
                <a:t>cực</a:t>
              </a:r>
              <a:r>
                <a:rPr lang="en-US" sz="1200" dirty="0">
                  <a:solidFill>
                    <a:schemeClr val="bg2">
                      <a:lumMod val="25000"/>
                    </a:schemeClr>
                  </a:solidFill>
                  <a:latin typeface="Arial" charset="0"/>
                  <a:ea typeface="Arial" charset="0"/>
                  <a:cs typeface="Arial" charset="0"/>
                </a:rPr>
                <a:t>, </a:t>
              </a:r>
              <a:r>
                <a:rPr lang="en-US" sz="1200" dirty="0" err="1">
                  <a:solidFill>
                    <a:schemeClr val="bg2">
                      <a:lumMod val="25000"/>
                    </a:schemeClr>
                  </a:solidFill>
                  <a:latin typeface="Arial" charset="0"/>
                  <a:ea typeface="Arial" charset="0"/>
                  <a:cs typeface="Arial" charset="0"/>
                </a:rPr>
                <a:t>ăng</a:t>
              </a:r>
              <a:r>
                <a:rPr lang="en-US" sz="1200" dirty="0">
                  <a:solidFill>
                    <a:schemeClr val="bg2">
                      <a:lumMod val="25000"/>
                    </a:schemeClr>
                  </a:solidFill>
                  <a:latin typeface="Arial" charset="0"/>
                  <a:ea typeface="Arial" charset="0"/>
                  <a:cs typeface="Arial" charset="0"/>
                </a:rPr>
                <a:t> ten </a:t>
              </a:r>
              <a:r>
                <a:rPr lang="en-US" sz="1200" dirty="0" err="1">
                  <a:solidFill>
                    <a:schemeClr val="bg2">
                      <a:lumMod val="25000"/>
                    </a:schemeClr>
                  </a:solidFill>
                  <a:latin typeface="Arial" charset="0"/>
                  <a:ea typeface="Arial" charset="0"/>
                  <a:cs typeface="Arial" charset="0"/>
                </a:rPr>
                <a:t>dải</a:t>
              </a:r>
              <a:r>
                <a:rPr lang="en-US" sz="1200" dirty="0">
                  <a:solidFill>
                    <a:schemeClr val="bg2">
                      <a:lumMod val="25000"/>
                    </a:schemeClr>
                  </a:solidFill>
                  <a:latin typeface="Arial" charset="0"/>
                  <a:ea typeface="Arial" charset="0"/>
                  <a:cs typeface="Arial" charset="0"/>
                </a:rPr>
                <a:t> </a:t>
              </a:r>
              <a:r>
                <a:rPr lang="en-US" sz="1200" dirty="0" err="1">
                  <a:solidFill>
                    <a:schemeClr val="bg2">
                      <a:lumMod val="25000"/>
                    </a:schemeClr>
                  </a:solidFill>
                  <a:latin typeface="Arial" charset="0"/>
                  <a:ea typeface="Arial" charset="0"/>
                  <a:cs typeface="Arial" charset="0"/>
                </a:rPr>
                <a:t>rộng</a:t>
              </a:r>
              <a:endParaRPr lang="en-US" sz="1200" dirty="0">
                <a:solidFill>
                  <a:schemeClr val="bg2">
                    <a:lumMod val="25000"/>
                  </a:schemeClr>
                </a:solidFill>
                <a:latin typeface="Arial" charset="0"/>
                <a:ea typeface="Arial" charset="0"/>
                <a:cs typeface="Arial" charset="0"/>
              </a:endParaRPr>
            </a:p>
          </p:txBody>
        </p:sp>
        <p:sp>
          <p:nvSpPr>
            <p:cNvPr id="34" name="TextBox 33"/>
            <p:cNvSpPr txBox="1"/>
            <p:nvPr/>
          </p:nvSpPr>
          <p:spPr>
            <a:xfrm>
              <a:off x="397689" y="3765322"/>
              <a:ext cx="1165704" cy="276999"/>
            </a:xfrm>
            <a:prstGeom prst="rect">
              <a:avLst/>
            </a:prstGeom>
            <a:noFill/>
          </p:spPr>
          <p:txBody>
            <a:bodyPr wrap="none" rtlCol="0">
              <a:spAutoFit/>
            </a:bodyPr>
            <a:lstStyle/>
            <a:p>
              <a:r>
                <a:rPr lang="en-US" sz="1200" dirty="0" err="1">
                  <a:solidFill>
                    <a:schemeClr val="bg2">
                      <a:lumMod val="25000"/>
                    </a:schemeClr>
                  </a:solidFill>
                  <a:latin typeface="Arial" charset="0"/>
                  <a:ea typeface="Arial" charset="0"/>
                  <a:cs typeface="Arial" charset="0"/>
                </a:rPr>
                <a:t>Ăng</a:t>
              </a:r>
              <a:r>
                <a:rPr lang="en-US" sz="1200" dirty="0">
                  <a:solidFill>
                    <a:schemeClr val="bg2">
                      <a:lumMod val="25000"/>
                    </a:schemeClr>
                  </a:solidFill>
                  <a:latin typeface="Arial" charset="0"/>
                  <a:ea typeface="Arial" charset="0"/>
                  <a:cs typeface="Arial" charset="0"/>
                </a:rPr>
                <a:t> ten </a:t>
              </a:r>
              <a:r>
                <a:rPr lang="en-US" sz="1200" dirty="0" err="1">
                  <a:solidFill>
                    <a:schemeClr val="bg2">
                      <a:lumMod val="25000"/>
                    </a:schemeClr>
                  </a:solidFill>
                  <a:latin typeface="Arial" charset="0"/>
                  <a:ea typeface="Arial" charset="0"/>
                  <a:cs typeface="Arial" charset="0"/>
                </a:rPr>
                <a:t>chếch</a:t>
              </a:r>
              <a:endParaRPr lang="en-US" sz="1200" dirty="0">
                <a:solidFill>
                  <a:schemeClr val="bg2">
                    <a:lumMod val="25000"/>
                  </a:schemeClr>
                </a:solidFill>
                <a:latin typeface="Arial" charset="0"/>
                <a:ea typeface="Arial" charset="0"/>
                <a:cs typeface="Arial" charset="0"/>
              </a:endParaRPr>
            </a:p>
          </p:txBody>
        </p:sp>
        <p:sp>
          <p:nvSpPr>
            <p:cNvPr id="35" name="TextBox 34"/>
            <p:cNvSpPr txBox="1"/>
            <p:nvPr/>
          </p:nvSpPr>
          <p:spPr>
            <a:xfrm>
              <a:off x="400174" y="2322835"/>
              <a:ext cx="1444626" cy="276999"/>
            </a:xfrm>
            <a:prstGeom prst="rect">
              <a:avLst/>
            </a:prstGeom>
            <a:noFill/>
          </p:spPr>
          <p:txBody>
            <a:bodyPr wrap="none" rtlCol="0">
              <a:spAutoFit/>
            </a:bodyPr>
            <a:lstStyle/>
            <a:p>
              <a:r>
                <a:rPr lang="en-US" sz="1200" dirty="0" err="1">
                  <a:solidFill>
                    <a:schemeClr val="bg2">
                      <a:lumMod val="25000"/>
                    </a:schemeClr>
                  </a:solidFill>
                  <a:latin typeface="Arial" charset="0"/>
                  <a:ea typeface="Arial" charset="0"/>
                  <a:cs typeface="Arial" charset="0"/>
                </a:rPr>
                <a:t>Tổ</a:t>
              </a:r>
              <a:r>
                <a:rPr lang="en-US" sz="1200" dirty="0">
                  <a:solidFill>
                    <a:schemeClr val="bg2">
                      <a:lumMod val="25000"/>
                    </a:schemeClr>
                  </a:solidFill>
                  <a:latin typeface="Arial" charset="0"/>
                  <a:ea typeface="Arial" charset="0"/>
                  <a:cs typeface="Arial" charset="0"/>
                </a:rPr>
                <a:t> </a:t>
              </a:r>
              <a:r>
                <a:rPr lang="en-US" sz="1200" dirty="0" err="1">
                  <a:solidFill>
                    <a:schemeClr val="bg2">
                      <a:lumMod val="25000"/>
                    </a:schemeClr>
                  </a:solidFill>
                  <a:latin typeface="Arial" charset="0"/>
                  <a:ea typeface="Arial" charset="0"/>
                  <a:cs typeface="Arial" charset="0"/>
                </a:rPr>
                <a:t>hợp</a:t>
              </a:r>
              <a:r>
                <a:rPr lang="en-US" sz="1200" dirty="0">
                  <a:solidFill>
                    <a:schemeClr val="bg2">
                      <a:lumMod val="25000"/>
                    </a:schemeClr>
                  </a:solidFill>
                  <a:latin typeface="Arial" charset="0"/>
                  <a:ea typeface="Arial" charset="0"/>
                  <a:cs typeface="Arial" charset="0"/>
                </a:rPr>
                <a:t> </a:t>
              </a:r>
              <a:r>
                <a:rPr lang="en-US" sz="1200" dirty="0" err="1">
                  <a:solidFill>
                    <a:schemeClr val="bg2">
                      <a:lumMod val="25000"/>
                    </a:schemeClr>
                  </a:solidFill>
                  <a:latin typeface="Arial" charset="0"/>
                  <a:ea typeface="Arial" charset="0"/>
                  <a:cs typeface="Arial" charset="0"/>
                </a:rPr>
                <a:t>quàng</a:t>
              </a:r>
              <a:r>
                <a:rPr lang="en-US" sz="1200" dirty="0">
                  <a:solidFill>
                    <a:schemeClr val="bg2">
                      <a:lumMod val="25000"/>
                    </a:schemeClr>
                  </a:solidFill>
                  <a:latin typeface="Arial" charset="0"/>
                  <a:ea typeface="Arial" charset="0"/>
                  <a:cs typeface="Arial" charset="0"/>
                </a:rPr>
                <a:t> </a:t>
              </a:r>
              <a:r>
                <a:rPr lang="en-US" sz="1200" dirty="0" err="1">
                  <a:solidFill>
                    <a:schemeClr val="bg2">
                      <a:lumMod val="25000"/>
                    </a:schemeClr>
                  </a:solidFill>
                  <a:latin typeface="Arial" charset="0"/>
                  <a:ea typeface="Arial" charset="0"/>
                  <a:cs typeface="Arial" charset="0"/>
                </a:rPr>
                <a:t>đầu</a:t>
              </a:r>
              <a:endParaRPr lang="en-US" sz="1200" dirty="0">
                <a:solidFill>
                  <a:schemeClr val="bg2">
                    <a:lumMod val="25000"/>
                  </a:schemeClr>
                </a:solidFill>
                <a:latin typeface="Arial" charset="0"/>
                <a:ea typeface="Arial" charset="0"/>
                <a:cs typeface="Arial" charset="0"/>
              </a:endParaRPr>
            </a:p>
          </p:txBody>
        </p:sp>
        <p:sp>
          <p:nvSpPr>
            <p:cNvPr id="36" name="TextBox 35"/>
            <p:cNvSpPr txBox="1"/>
            <p:nvPr/>
          </p:nvSpPr>
          <p:spPr>
            <a:xfrm>
              <a:off x="343697" y="3422836"/>
              <a:ext cx="2489784" cy="276999"/>
            </a:xfrm>
            <a:prstGeom prst="rect">
              <a:avLst/>
            </a:prstGeom>
            <a:noFill/>
          </p:spPr>
          <p:txBody>
            <a:bodyPr wrap="none" rtlCol="0">
              <a:spAutoFit/>
            </a:bodyPr>
            <a:lstStyle/>
            <a:p>
              <a:r>
                <a:rPr lang="en-US" sz="1200" dirty="0" err="1">
                  <a:solidFill>
                    <a:schemeClr val="bg2">
                      <a:lumMod val="25000"/>
                    </a:schemeClr>
                  </a:solidFill>
                  <a:latin typeface="Arial" charset="0"/>
                  <a:ea typeface="Arial" charset="0"/>
                  <a:cs typeface="Arial" charset="0"/>
                </a:rPr>
                <a:t>Ăng</a:t>
              </a:r>
              <a:r>
                <a:rPr lang="en-US" sz="1200" dirty="0">
                  <a:solidFill>
                    <a:schemeClr val="bg2">
                      <a:lumMod val="25000"/>
                    </a:schemeClr>
                  </a:solidFill>
                  <a:latin typeface="Arial" charset="0"/>
                  <a:ea typeface="Arial" charset="0"/>
                  <a:cs typeface="Arial" charset="0"/>
                </a:rPr>
                <a:t> ten </a:t>
              </a:r>
              <a:r>
                <a:rPr lang="en-US" sz="1200" dirty="0" err="1">
                  <a:solidFill>
                    <a:schemeClr val="bg2">
                      <a:lumMod val="25000"/>
                    </a:schemeClr>
                  </a:solidFill>
                  <a:latin typeface="Arial" charset="0"/>
                  <a:ea typeface="Arial" charset="0"/>
                  <a:cs typeface="Arial" charset="0"/>
                </a:rPr>
                <a:t>cần</a:t>
              </a:r>
              <a:r>
                <a:rPr lang="en-US" sz="1200" dirty="0">
                  <a:solidFill>
                    <a:schemeClr val="bg2">
                      <a:lumMod val="25000"/>
                    </a:schemeClr>
                  </a:solidFill>
                  <a:latin typeface="Arial" charset="0"/>
                  <a:ea typeface="Arial" charset="0"/>
                  <a:cs typeface="Arial" charset="0"/>
                </a:rPr>
                <a:t> 3m, </a:t>
              </a:r>
              <a:r>
                <a:rPr lang="en-US" sz="1200" dirty="0" err="1">
                  <a:solidFill>
                    <a:schemeClr val="bg2">
                      <a:lumMod val="25000"/>
                    </a:schemeClr>
                  </a:solidFill>
                  <a:latin typeface="Arial" charset="0"/>
                  <a:ea typeface="Arial" charset="0"/>
                  <a:cs typeface="Arial" charset="0"/>
                </a:rPr>
                <a:t>ăng</a:t>
              </a:r>
              <a:r>
                <a:rPr lang="en-US" sz="1200" dirty="0">
                  <a:solidFill>
                    <a:schemeClr val="bg2">
                      <a:lumMod val="25000"/>
                    </a:schemeClr>
                  </a:solidFill>
                  <a:latin typeface="Arial" charset="0"/>
                  <a:ea typeface="Arial" charset="0"/>
                  <a:cs typeface="Arial" charset="0"/>
                </a:rPr>
                <a:t> ten </a:t>
              </a:r>
              <a:r>
                <a:rPr lang="en-US" sz="1200" dirty="0" err="1">
                  <a:solidFill>
                    <a:schemeClr val="bg2">
                      <a:lumMod val="25000"/>
                    </a:schemeClr>
                  </a:solidFill>
                  <a:latin typeface="Arial" charset="0"/>
                  <a:ea typeface="Arial" charset="0"/>
                  <a:cs typeface="Arial" charset="0"/>
                </a:rPr>
                <a:t>cần</a:t>
              </a:r>
              <a:r>
                <a:rPr lang="en-US" sz="1200" dirty="0">
                  <a:solidFill>
                    <a:schemeClr val="bg2">
                      <a:lumMod val="25000"/>
                    </a:schemeClr>
                  </a:solidFill>
                  <a:latin typeface="Arial" charset="0"/>
                  <a:ea typeface="Arial" charset="0"/>
                  <a:cs typeface="Arial" charset="0"/>
                </a:rPr>
                <a:t> 7m</a:t>
              </a:r>
            </a:p>
          </p:txBody>
        </p:sp>
        <p:pic>
          <p:nvPicPr>
            <p:cNvPr id="38" name="Picture 3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4705" y="258663"/>
              <a:ext cx="6553199" cy="4522164"/>
            </a:xfrm>
            <a:prstGeom prst="rect">
              <a:avLst/>
            </a:prstGeom>
          </p:spPr>
        </p:pic>
        <p:sp>
          <p:nvSpPr>
            <p:cNvPr id="2" name="TextBox 1"/>
            <p:cNvSpPr txBox="1"/>
            <p:nvPr/>
          </p:nvSpPr>
          <p:spPr>
            <a:xfrm>
              <a:off x="33819" y="786884"/>
              <a:ext cx="2443298" cy="369332"/>
            </a:xfrm>
            <a:prstGeom prst="rect">
              <a:avLst/>
            </a:prstGeom>
            <a:noFill/>
          </p:spPr>
          <p:txBody>
            <a:bodyPr wrap="none" rtlCol="0">
              <a:spAutoFit/>
            </a:bodyPr>
            <a:lstStyle/>
            <a:p>
              <a:r>
                <a:rPr lang="en-US" b="1">
                  <a:solidFill>
                    <a:srgbClr val="0070C0"/>
                  </a:solidFill>
                </a:rPr>
                <a:t>2. Thành phần đồng bộ </a:t>
              </a:r>
            </a:p>
          </p:txBody>
        </p:sp>
      </p:grpSp>
    </p:spTree>
    <p:extLst>
      <p:ext uri="{BB962C8B-B14F-4D97-AF65-F5344CB8AC3E}">
        <p14:creationId xmlns:p14="http://schemas.microsoft.com/office/powerpoint/2010/main" val="23099579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981200" y="2248585"/>
            <a:ext cx="5181600" cy="369332"/>
          </a:xfrm>
          <a:prstGeom prst="rect">
            <a:avLst/>
          </a:prstGeom>
        </p:spPr>
        <p:txBody>
          <a:bodyPr wrap="square">
            <a:spAutoFit/>
          </a:bodyPr>
          <a:lstStyle/>
          <a:p>
            <a:pPr algn="ctr"/>
            <a:r>
              <a:rPr lang="en-US">
                <a:latin typeface="Arial" pitchFamily="34" charset="0"/>
                <a:cs typeface="Arial" pitchFamily="34" charset="0"/>
              </a:rPr>
              <a:t>PHẦN II: HƯỚNG DẪN KHAI THÁC SỬ DỤNG </a:t>
            </a:r>
            <a:endParaRPr lang="en-US" dirty="0">
              <a:latin typeface="Arial" pitchFamily="34" charset="0"/>
              <a:cs typeface="Arial" pitchFamily="34" charset="0"/>
            </a:endParaRPr>
          </a:p>
        </p:txBody>
      </p:sp>
    </p:spTree>
    <p:extLst>
      <p:ext uri="{BB962C8B-B14F-4D97-AF65-F5344CB8AC3E}">
        <p14:creationId xmlns:p14="http://schemas.microsoft.com/office/powerpoint/2010/main" val="23099579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03944" y="369332"/>
            <a:ext cx="5773375" cy="2723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1981200" y="0"/>
            <a:ext cx="5218864"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MẶT TRƯỚC MÁY</a:t>
            </a:r>
          </a:p>
        </p:txBody>
      </p:sp>
      <p:sp>
        <p:nvSpPr>
          <p:cNvPr id="7" name="TextBox 6"/>
          <p:cNvSpPr txBox="1"/>
          <p:nvPr/>
        </p:nvSpPr>
        <p:spPr>
          <a:xfrm>
            <a:off x="33867" y="3181975"/>
            <a:ext cx="3275246" cy="1938992"/>
          </a:xfrm>
          <a:prstGeom prst="rect">
            <a:avLst/>
          </a:prstGeom>
          <a:noFill/>
        </p:spPr>
        <p:txBody>
          <a:bodyPr wrap="square" rtlCol="0">
            <a:spAutoFit/>
          </a:bodyPr>
          <a:lstStyle/>
          <a:p>
            <a:r>
              <a:rPr lang="vi-VN" sz="2000" dirty="0">
                <a:latin typeface="Arial" panose="020B0604020202020204" pitchFamily="34" charset="0"/>
                <a:cs typeface="Arial" panose="020B0604020202020204" pitchFamily="34" charset="0"/>
                <a:sym typeface="Wingdings 2" panose="05020102010507070707" pitchFamily="18" charset="2"/>
              </a:rPr>
              <a:t></a:t>
            </a:r>
            <a:r>
              <a:rPr lang="vi-VN" sz="2000" dirty="0">
                <a:latin typeface="Arial" panose="020B0604020202020204" pitchFamily="34" charset="0"/>
                <a:cs typeface="Arial" panose="020B0604020202020204" pitchFamily="34" charset="0"/>
              </a:rPr>
              <a:t> Nút nguồn</a:t>
            </a:r>
            <a:endParaRPr lang="en-US" sz="2000" dirty="0">
              <a:latin typeface="Arial" panose="020B0604020202020204" pitchFamily="34" charset="0"/>
              <a:cs typeface="Arial" panose="020B0604020202020204" pitchFamily="34" charset="0"/>
            </a:endParaRPr>
          </a:p>
          <a:p>
            <a:pPr marL="285750" indent="-285750">
              <a:buFont typeface="Wingdings 2" panose="05020102010507070707" pitchFamily="18" charset="2"/>
              <a:buChar char="k"/>
            </a:pPr>
            <a:r>
              <a:rPr lang="vi-VN" sz="2000" dirty="0">
                <a:latin typeface="Arial" panose="020B0604020202020204" pitchFamily="34" charset="0"/>
                <a:cs typeface="Arial" panose="020B0604020202020204" pitchFamily="34" charset="0"/>
              </a:rPr>
              <a:t>Màn hình hiển thị</a:t>
            </a:r>
            <a:endParaRPr lang="en-US" sz="2000" dirty="0">
              <a:latin typeface="Arial" panose="020B0604020202020204" pitchFamily="34" charset="0"/>
              <a:cs typeface="Arial" panose="020B0604020202020204" pitchFamily="34" charset="0"/>
            </a:endParaRPr>
          </a:p>
          <a:p>
            <a:pPr marL="285750" indent="-285750">
              <a:buFont typeface="Wingdings 2" panose="05020102010507070707" pitchFamily="18" charset="2"/>
              <a:buChar char="l"/>
            </a:pPr>
            <a:r>
              <a:rPr lang="vi-VN" sz="2000" dirty="0">
                <a:latin typeface="Arial" panose="020B0604020202020204" pitchFamily="34" charset="0"/>
                <a:cs typeface="Arial" panose="020B0604020202020204" pitchFamily="34" charset="0"/>
              </a:rPr>
              <a:t>Đèn chỉ thị cảnh báo lỗi </a:t>
            </a:r>
            <a:endParaRPr lang="en-US" sz="2000" dirty="0">
              <a:latin typeface="Arial" panose="020B0604020202020204" pitchFamily="34" charset="0"/>
              <a:cs typeface="Arial" panose="020B0604020202020204" pitchFamily="34" charset="0"/>
            </a:endParaRPr>
          </a:p>
          <a:p>
            <a:pPr marL="285750" indent="-285750">
              <a:buFont typeface="Wingdings 2" panose="05020102010507070707" pitchFamily="18" charset="2"/>
              <a:buChar char="m"/>
            </a:pPr>
            <a:r>
              <a:rPr lang="vi-VN" sz="2000" dirty="0">
                <a:latin typeface="Arial" panose="020B0604020202020204" pitchFamily="34" charset="0"/>
                <a:cs typeface="Arial" panose="020B0604020202020204" pitchFamily="34" charset="0"/>
              </a:rPr>
              <a:t>Đèn chỉ thị báo phát</a:t>
            </a:r>
            <a:endParaRPr lang="en-US" sz="2000" dirty="0">
              <a:latin typeface="Arial" panose="020B0604020202020204" pitchFamily="34" charset="0"/>
              <a:cs typeface="Arial" panose="020B0604020202020204" pitchFamily="34" charset="0"/>
            </a:endParaRPr>
          </a:p>
          <a:p>
            <a:pPr marL="285750" indent="-285750">
              <a:buFont typeface="Wingdings 2" panose="05020102010507070707" pitchFamily="18" charset="2"/>
              <a:buChar char="n"/>
            </a:pPr>
            <a:r>
              <a:rPr lang="vi-VN" sz="2000" dirty="0">
                <a:latin typeface="Arial" panose="020B0604020202020204" pitchFamily="34" charset="0"/>
                <a:cs typeface="Arial" panose="020B0604020202020204" pitchFamily="34" charset="0"/>
              </a:rPr>
              <a:t>Đèn chỉ thị báo đồng bộ </a:t>
            </a:r>
            <a:endParaRPr lang="en-US" sz="2000" dirty="0">
              <a:latin typeface="Arial" panose="020B0604020202020204" pitchFamily="34" charset="0"/>
              <a:cs typeface="Arial" panose="020B0604020202020204" pitchFamily="34" charset="0"/>
            </a:endParaRPr>
          </a:p>
          <a:p>
            <a:pPr>
              <a:buFont typeface="Wingdings 2"/>
              <a:buChar char="o"/>
            </a:pPr>
            <a:r>
              <a:rPr lang="vi-VN" sz="2000" dirty="0">
                <a:latin typeface="Arial" panose="020B0604020202020204" pitchFamily="34" charset="0"/>
                <a:cs typeface="Arial" panose="020B0604020202020204" pitchFamily="34" charset="0"/>
              </a:rPr>
              <a:t>Cổng kết nối Audio</a:t>
            </a:r>
            <a:endParaRPr lang="en-US" sz="2000" dirty="0">
              <a:latin typeface="Arial" panose="020B0604020202020204" pitchFamily="34" charset="0"/>
              <a:cs typeface="Arial" panose="020B0604020202020204" pitchFamily="34" charset="0"/>
            </a:endParaRPr>
          </a:p>
        </p:txBody>
      </p:sp>
      <p:sp>
        <p:nvSpPr>
          <p:cNvPr id="8" name="TextBox 7"/>
          <p:cNvSpPr txBox="1"/>
          <p:nvPr/>
        </p:nvSpPr>
        <p:spPr>
          <a:xfrm>
            <a:off x="3657600" y="3204508"/>
            <a:ext cx="6518277" cy="1938992"/>
          </a:xfrm>
          <a:prstGeom prst="rect">
            <a:avLst/>
          </a:prstGeom>
          <a:noFill/>
        </p:spPr>
        <p:txBody>
          <a:bodyPr wrap="square" rtlCol="0">
            <a:spAutoFit/>
          </a:bodyPr>
          <a:lstStyle/>
          <a:p>
            <a:pPr marL="285750" indent="-285750">
              <a:buFont typeface="Wingdings 2" panose="05020102010507070707" pitchFamily="18" charset="2"/>
              <a:buChar char="p"/>
            </a:pPr>
            <a:r>
              <a:rPr lang="en-US" sz="2000" dirty="0" err="1">
                <a:latin typeface="Arial" panose="020B0604020202020204" pitchFamily="34" charset="0"/>
                <a:cs typeface="Arial" panose="020B0604020202020204" pitchFamily="34" charset="0"/>
                <a:sym typeface="Wingdings 2" panose="05020102010507070707" pitchFamily="18" charset="2"/>
              </a:rPr>
              <a:t>Bàn</a:t>
            </a:r>
            <a:r>
              <a:rPr lang="en-US" sz="2000" dirty="0">
                <a:latin typeface="Arial" panose="020B0604020202020204" pitchFamily="34" charset="0"/>
                <a:cs typeface="Arial" panose="020B0604020202020204" pitchFamily="34" charset="0"/>
                <a:sym typeface="Wingdings 2" panose="05020102010507070707" pitchFamily="18" charset="2"/>
              </a:rPr>
              <a:t> </a:t>
            </a:r>
            <a:r>
              <a:rPr lang="en-US" sz="2000" dirty="0" err="1">
                <a:latin typeface="Arial" panose="020B0604020202020204" pitchFamily="34" charset="0"/>
                <a:cs typeface="Arial" panose="020B0604020202020204" pitchFamily="34" charset="0"/>
                <a:sym typeface="Wingdings 2" panose="05020102010507070707" pitchFamily="18" charset="2"/>
              </a:rPr>
              <a:t>phím</a:t>
            </a:r>
            <a:endParaRPr lang="en-US" sz="2000" dirty="0">
              <a:latin typeface="Arial" panose="020B0604020202020204" pitchFamily="34" charset="0"/>
              <a:cs typeface="Arial" panose="020B0604020202020204" pitchFamily="34" charset="0"/>
              <a:sym typeface="Wingdings 2" panose="05020102010507070707" pitchFamily="18" charset="2"/>
            </a:endParaRPr>
          </a:p>
          <a:p>
            <a:r>
              <a:rPr lang="vi-VN" sz="2000" dirty="0">
                <a:latin typeface="Arial" panose="020B0604020202020204" pitchFamily="34" charset="0"/>
                <a:cs typeface="Arial" panose="020B0604020202020204" pitchFamily="34" charset="0"/>
                <a:sym typeface="Wingdings 2" panose="05020102010507070707" pitchFamily="18" charset="2"/>
              </a:rPr>
              <a:t></a:t>
            </a:r>
            <a:r>
              <a:rPr lang="vi-VN" sz="2000" dirty="0">
                <a:latin typeface="Arial" panose="020B0604020202020204" pitchFamily="34" charset="0"/>
                <a:cs typeface="Arial" panose="020B0604020202020204" pitchFamily="34" charset="0"/>
              </a:rPr>
              <a:t>  Núm vi chỉnh tần số</a:t>
            </a:r>
            <a:endParaRPr lang="en-US" sz="2000" dirty="0">
              <a:latin typeface="Arial" panose="020B0604020202020204" pitchFamily="34" charset="0"/>
              <a:cs typeface="Arial" panose="020B0604020202020204" pitchFamily="34" charset="0"/>
            </a:endParaRPr>
          </a:p>
          <a:p>
            <a:r>
              <a:rPr lang="vi-VN" sz="2000" dirty="0">
                <a:latin typeface="Arial" panose="020B0604020202020204" pitchFamily="34" charset="0"/>
                <a:cs typeface="Arial" panose="020B0604020202020204" pitchFamily="34" charset="0"/>
                <a:sym typeface="Wingdings 2" panose="05020102010507070707" pitchFamily="18" charset="2"/>
              </a:rPr>
              <a:t></a:t>
            </a:r>
            <a:r>
              <a:rPr lang="vi-VN" sz="2000" dirty="0">
                <a:latin typeface="Arial" panose="020B0604020202020204" pitchFamily="34" charset="0"/>
                <a:cs typeface="Arial" panose="020B0604020202020204" pitchFamily="34" charset="0"/>
              </a:rPr>
              <a:t>  Nút bấm khẩn cấp</a:t>
            </a:r>
            <a:endParaRPr lang="en-US" sz="2000" dirty="0">
              <a:latin typeface="Arial" panose="020B0604020202020204" pitchFamily="34" charset="0"/>
              <a:cs typeface="Arial" panose="020B0604020202020204" pitchFamily="34" charset="0"/>
            </a:endParaRPr>
          </a:p>
          <a:p>
            <a:pPr marL="285750" indent="-285750">
              <a:buFont typeface="Wingdings 2" panose="05020102010507070707" pitchFamily="18" charset="2"/>
              <a:buChar char="s"/>
            </a:pPr>
            <a:r>
              <a:rPr lang="vi-VN" sz="2000" dirty="0">
                <a:latin typeface="Arial" panose="020B0604020202020204" pitchFamily="34" charset="0"/>
                <a:cs typeface="Arial" panose="020B0604020202020204" pitchFamily="34" charset="0"/>
              </a:rPr>
              <a:t>Cổng kết nối cáp truyền số liệu, nạp tham số</a:t>
            </a:r>
            <a:endParaRPr lang="en-US" sz="2000" dirty="0">
              <a:latin typeface="Arial" panose="020B0604020202020204" pitchFamily="34" charset="0"/>
              <a:cs typeface="Arial" panose="020B0604020202020204" pitchFamily="34" charset="0"/>
            </a:endParaRPr>
          </a:p>
          <a:p>
            <a:r>
              <a:rPr lang="it-IT" sz="2000" dirty="0">
                <a:latin typeface="Times New Roman" pitchFamily="18" charset="0"/>
                <a:cs typeface="Times New Roman" pitchFamily="18" charset="0"/>
              </a:rPr>
              <a:t>⑪ </a:t>
            </a:r>
            <a:r>
              <a:rPr lang="it-IT" sz="2000" dirty="0">
                <a:latin typeface="Arial" panose="020B0604020202020204" pitchFamily="34" charset="0"/>
                <a:cs typeface="Arial" panose="020B0604020202020204" pitchFamily="34" charset="0"/>
              </a:rPr>
              <a:t>  Cổng kết nối với Điều khiển xa</a:t>
            </a:r>
            <a:endParaRPr lang="en-US" sz="2000" dirty="0">
              <a:latin typeface="Arial" panose="020B0604020202020204" pitchFamily="34" charset="0"/>
              <a:cs typeface="Arial" panose="020B0604020202020204" pitchFamily="34" charset="0"/>
            </a:endParaRPr>
          </a:p>
          <a:p>
            <a:r>
              <a:rPr lang="it-IT" sz="2000" dirty="0">
                <a:latin typeface="Arial" panose="020B0604020202020204" pitchFamily="34" charset="0"/>
                <a:cs typeface="Arial" panose="020B0604020202020204" pitchFamily="34" charset="0"/>
              </a:rPr>
              <a:t>⑫   Loa ngoài</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099579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76400" y="0"/>
            <a:ext cx="6029325"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MẶT  SAU MÁY</a:t>
            </a:r>
          </a:p>
        </p:txBody>
      </p:sp>
      <p:pic>
        <p:nvPicPr>
          <p:cNvPr id="4" name="Picture 2"/>
          <p:cNvPicPr>
            <a:picLocks noChangeAspect="1" noChangeArrowheads="1"/>
          </p:cNvPicPr>
          <p:nvPr/>
        </p:nvPicPr>
        <p:blipFill>
          <a:blip r:embed="rId2" cstate="print"/>
          <a:srcRect/>
          <a:stretch>
            <a:fillRect/>
          </a:stretch>
        </p:blipFill>
        <p:spPr bwMode="auto">
          <a:xfrm>
            <a:off x="1676400" y="369331"/>
            <a:ext cx="5551714" cy="3656007"/>
          </a:xfrm>
          <a:prstGeom prst="rect">
            <a:avLst/>
          </a:prstGeom>
          <a:noFill/>
          <a:ln w="9525">
            <a:noFill/>
            <a:miter lim="800000"/>
            <a:headEnd/>
            <a:tailEnd/>
          </a:ln>
        </p:spPr>
      </p:pic>
      <p:sp>
        <p:nvSpPr>
          <p:cNvPr id="6" name="TextBox 5"/>
          <p:cNvSpPr txBox="1"/>
          <p:nvPr/>
        </p:nvSpPr>
        <p:spPr>
          <a:xfrm>
            <a:off x="0" y="3666172"/>
            <a:ext cx="4049486" cy="1477328"/>
          </a:xfrm>
          <a:prstGeom prst="rect">
            <a:avLst/>
          </a:prstGeom>
          <a:noFill/>
        </p:spPr>
        <p:txBody>
          <a:bodyPr wrap="square" rtlCol="0">
            <a:spAutoFit/>
          </a:bodyPr>
          <a:lstStyle/>
          <a:p>
            <a:r>
              <a:rPr lang="it-IT" dirty="0">
                <a:latin typeface="Arial" pitchFamily="34" charset="0"/>
                <a:cs typeface="Arial" pitchFamily="34" charset="0"/>
                <a:sym typeface="Wingdings 2"/>
              </a:rPr>
              <a:t></a:t>
            </a:r>
            <a:r>
              <a:rPr lang="it-IT" dirty="0">
                <a:latin typeface="Arial" pitchFamily="34" charset="0"/>
                <a:cs typeface="Arial" pitchFamily="34" charset="0"/>
              </a:rPr>
              <a:t>  Đầu nối nguồn</a:t>
            </a:r>
            <a:endParaRPr lang="en-US" dirty="0">
              <a:latin typeface="Arial" pitchFamily="34" charset="0"/>
              <a:cs typeface="Arial" pitchFamily="34" charset="0"/>
            </a:endParaRPr>
          </a:p>
          <a:p>
            <a:r>
              <a:rPr lang="it-IT" dirty="0">
                <a:latin typeface="Arial" pitchFamily="34" charset="0"/>
                <a:cs typeface="Arial" pitchFamily="34" charset="0"/>
                <a:sym typeface="Wingdings 2"/>
              </a:rPr>
              <a:t></a:t>
            </a:r>
            <a:r>
              <a:rPr lang="it-IT" dirty="0">
                <a:latin typeface="Arial" pitchFamily="34" charset="0"/>
                <a:cs typeface="Arial" pitchFamily="34" charset="0"/>
              </a:rPr>
              <a:t>  Đầu nối mạng LAN </a:t>
            </a:r>
            <a:endParaRPr lang="en-US" dirty="0">
              <a:latin typeface="Arial" pitchFamily="34" charset="0"/>
              <a:cs typeface="Arial" pitchFamily="34" charset="0"/>
            </a:endParaRPr>
          </a:p>
          <a:p>
            <a:r>
              <a:rPr lang="en-US" dirty="0">
                <a:latin typeface="Arial" pitchFamily="34" charset="0"/>
                <a:cs typeface="Arial" pitchFamily="34" charset="0"/>
                <a:sym typeface="Wingdings 2"/>
              </a:rPr>
              <a:t></a:t>
            </a:r>
            <a:r>
              <a:rPr lang="it-IT" dirty="0">
                <a:latin typeface="Arial" pitchFamily="34" charset="0"/>
                <a:cs typeface="Arial" pitchFamily="34" charset="0"/>
                <a:sym typeface="Wingdings 2"/>
              </a:rPr>
              <a:t> </a:t>
            </a:r>
            <a:r>
              <a:rPr lang="it-IT" dirty="0">
                <a:latin typeface="Arial" pitchFamily="34" charset="0"/>
                <a:cs typeface="Arial" pitchFamily="34" charset="0"/>
              </a:rPr>
              <a:t>Đầu kết nối thoại nội bộ</a:t>
            </a:r>
            <a:endParaRPr lang="en-US" dirty="0">
              <a:latin typeface="Arial" pitchFamily="34" charset="0"/>
              <a:cs typeface="Arial" pitchFamily="34" charset="0"/>
            </a:endParaRPr>
          </a:p>
          <a:p>
            <a:r>
              <a:rPr lang="en-US" dirty="0">
                <a:sym typeface="Wingdings 2"/>
              </a:rPr>
              <a:t></a:t>
            </a:r>
            <a:r>
              <a:rPr lang="en-US" dirty="0">
                <a:latin typeface="Arial" pitchFamily="34" charset="0"/>
                <a:cs typeface="Arial" pitchFamily="34" charset="0"/>
              </a:rPr>
              <a:t> </a:t>
            </a:r>
            <a:r>
              <a:rPr lang="it-IT" dirty="0">
                <a:latin typeface="Arial" pitchFamily="34" charset="0"/>
                <a:cs typeface="Arial" pitchFamily="34" charset="0"/>
              </a:rPr>
              <a:t>Đầu nối ăng ten cao tần</a:t>
            </a:r>
            <a:endParaRPr lang="en-US" dirty="0">
              <a:latin typeface="Arial" pitchFamily="34" charset="0"/>
              <a:cs typeface="Arial" pitchFamily="34" charset="0"/>
            </a:endParaRPr>
          </a:p>
          <a:p>
            <a:r>
              <a:rPr lang="de-DE" dirty="0">
                <a:latin typeface="Arial" pitchFamily="34" charset="0"/>
                <a:cs typeface="Arial" pitchFamily="34" charset="0"/>
                <a:sym typeface="Wingdings 2"/>
              </a:rPr>
              <a:t></a:t>
            </a:r>
            <a:r>
              <a:rPr lang="de-DE" dirty="0">
                <a:latin typeface="Arial" pitchFamily="34" charset="0"/>
                <a:cs typeface="Arial" pitchFamily="34" charset="0"/>
              </a:rPr>
              <a:t>  </a:t>
            </a:r>
            <a:r>
              <a:rPr lang="en-US" dirty="0" err="1">
                <a:latin typeface="Arial" pitchFamily="34" charset="0"/>
                <a:cs typeface="Arial" pitchFamily="34" charset="0"/>
              </a:rPr>
              <a:t>Cọc</a:t>
            </a:r>
            <a:r>
              <a:rPr lang="en-US" dirty="0">
                <a:latin typeface="Arial" pitchFamily="34" charset="0"/>
                <a:cs typeface="Arial" pitchFamily="34" charset="0"/>
              </a:rPr>
              <a:t> </a:t>
            </a:r>
            <a:r>
              <a:rPr lang="en-US" dirty="0" err="1">
                <a:latin typeface="Arial" pitchFamily="34" charset="0"/>
                <a:cs typeface="Arial" pitchFamily="34" charset="0"/>
              </a:rPr>
              <a:t>đất</a:t>
            </a:r>
            <a:r>
              <a:rPr lang="en-US" dirty="0">
                <a:latin typeface="Arial" pitchFamily="34" charset="0"/>
                <a:cs typeface="Arial" pitchFamily="34" charset="0"/>
              </a:rPr>
              <a:t> </a:t>
            </a:r>
            <a:r>
              <a:rPr lang="it-IT" dirty="0">
                <a:latin typeface="Arial" pitchFamily="34" charset="0"/>
                <a:cs typeface="Arial" pitchFamily="34" charset="0"/>
              </a:rPr>
              <a:t>máy</a:t>
            </a:r>
            <a:endParaRPr lang="en-US" dirty="0">
              <a:latin typeface="Arial" pitchFamily="34" charset="0"/>
              <a:cs typeface="Arial" pitchFamily="34" charset="0"/>
            </a:endParaRPr>
          </a:p>
        </p:txBody>
      </p:sp>
      <p:sp>
        <p:nvSpPr>
          <p:cNvPr id="7" name="TextBox 6"/>
          <p:cNvSpPr txBox="1"/>
          <p:nvPr/>
        </p:nvSpPr>
        <p:spPr>
          <a:xfrm>
            <a:off x="5094514" y="3753759"/>
            <a:ext cx="4049486" cy="1200329"/>
          </a:xfrm>
          <a:prstGeom prst="rect">
            <a:avLst/>
          </a:prstGeom>
          <a:noFill/>
        </p:spPr>
        <p:txBody>
          <a:bodyPr wrap="square" rtlCol="0">
            <a:spAutoFit/>
          </a:bodyPr>
          <a:lstStyle/>
          <a:p>
            <a:r>
              <a:rPr lang="de-DE" dirty="0">
                <a:latin typeface="Arial" pitchFamily="34" charset="0"/>
                <a:cs typeface="Arial" pitchFamily="34" charset="0"/>
                <a:sym typeface="Wingdings 2"/>
              </a:rPr>
              <a:t></a:t>
            </a:r>
            <a:r>
              <a:rPr lang="de-DE" dirty="0">
                <a:latin typeface="Arial" pitchFamily="34" charset="0"/>
                <a:cs typeface="Arial" pitchFamily="34" charset="0"/>
              </a:rPr>
              <a:t>  </a:t>
            </a:r>
            <a:r>
              <a:rPr lang="en-US" dirty="0" err="1">
                <a:latin typeface="Arial" pitchFamily="34" charset="0"/>
                <a:cs typeface="Arial" pitchFamily="34" charset="0"/>
              </a:rPr>
              <a:t>Đầu</a:t>
            </a:r>
            <a:r>
              <a:rPr lang="en-US" dirty="0">
                <a:latin typeface="Arial" pitchFamily="34" charset="0"/>
                <a:cs typeface="Arial" pitchFamily="34" charset="0"/>
              </a:rPr>
              <a:t> </a:t>
            </a:r>
            <a:r>
              <a:rPr lang="en-US" dirty="0" err="1">
                <a:latin typeface="Arial" pitchFamily="34" charset="0"/>
                <a:cs typeface="Arial" pitchFamily="34" charset="0"/>
              </a:rPr>
              <a:t>nối</a:t>
            </a:r>
            <a:r>
              <a:rPr lang="it-IT" dirty="0">
                <a:latin typeface="Arial" pitchFamily="34" charset="0"/>
                <a:cs typeface="Arial" pitchFamily="34" charset="0"/>
              </a:rPr>
              <a:t> khối </a:t>
            </a:r>
            <a:r>
              <a:rPr lang="en-US" dirty="0" err="1">
                <a:latin typeface="Arial" pitchFamily="34" charset="0"/>
                <a:cs typeface="Arial" pitchFamily="34" charset="0"/>
              </a:rPr>
              <a:t>bảo</a:t>
            </a:r>
            <a:r>
              <a:rPr lang="en-US" dirty="0">
                <a:latin typeface="Arial" pitchFamily="34" charset="0"/>
                <a:cs typeface="Arial" pitchFamily="34" charset="0"/>
              </a:rPr>
              <a:t> </a:t>
            </a:r>
            <a:r>
              <a:rPr lang="en-US" dirty="0" err="1">
                <a:latin typeface="Arial" pitchFamily="34" charset="0"/>
                <a:cs typeface="Arial" pitchFamily="34" charset="0"/>
              </a:rPr>
              <a:t>mật</a:t>
            </a:r>
            <a:endParaRPr lang="en-US" dirty="0">
              <a:latin typeface="Arial" pitchFamily="34" charset="0"/>
              <a:cs typeface="Arial" pitchFamily="34" charset="0"/>
            </a:endParaRPr>
          </a:p>
          <a:p>
            <a:r>
              <a:rPr lang="en-US" dirty="0">
                <a:latin typeface="Arial" pitchFamily="34" charset="0"/>
                <a:cs typeface="Arial" pitchFamily="34" charset="0"/>
                <a:sym typeface="Wingdings 2"/>
              </a:rPr>
              <a:t></a:t>
            </a:r>
            <a:r>
              <a:rPr lang="en-US" dirty="0">
                <a:latin typeface="Arial" pitchFamily="34" charset="0"/>
                <a:cs typeface="Arial" pitchFamily="34" charset="0"/>
              </a:rPr>
              <a:t>  </a:t>
            </a:r>
            <a:r>
              <a:rPr lang="en-US" dirty="0" err="1">
                <a:latin typeface="Arial" pitchFamily="34" charset="0"/>
                <a:cs typeface="Arial" pitchFamily="34" charset="0"/>
              </a:rPr>
              <a:t>Đầu</a:t>
            </a:r>
            <a:r>
              <a:rPr lang="en-US" dirty="0">
                <a:latin typeface="Arial" pitchFamily="34" charset="0"/>
                <a:cs typeface="Arial" pitchFamily="34" charset="0"/>
              </a:rPr>
              <a:t> </a:t>
            </a:r>
            <a:r>
              <a:rPr lang="en-US" dirty="0" err="1">
                <a:latin typeface="Arial" pitchFamily="34" charset="0"/>
                <a:cs typeface="Arial" pitchFamily="34" charset="0"/>
              </a:rPr>
              <a:t>nối</a:t>
            </a:r>
            <a:r>
              <a:rPr lang="en-US" dirty="0">
                <a:latin typeface="Arial" pitchFamily="34" charset="0"/>
                <a:cs typeface="Arial" pitchFamily="34" charset="0"/>
              </a:rPr>
              <a:t> </a:t>
            </a:r>
            <a:r>
              <a:rPr lang="en-US" dirty="0" err="1">
                <a:latin typeface="Arial" pitchFamily="34" charset="0"/>
                <a:cs typeface="Arial" pitchFamily="34" charset="0"/>
              </a:rPr>
              <a:t>ăng</a:t>
            </a:r>
            <a:r>
              <a:rPr lang="en-US" dirty="0">
                <a:latin typeface="Arial" pitchFamily="34" charset="0"/>
                <a:cs typeface="Arial" pitchFamily="34" charset="0"/>
              </a:rPr>
              <a:t> </a:t>
            </a:r>
            <a:r>
              <a:rPr lang="it-IT" dirty="0">
                <a:latin typeface="Arial" pitchFamily="34" charset="0"/>
                <a:cs typeface="Arial" pitchFamily="34" charset="0"/>
              </a:rPr>
              <a:t>ten</a:t>
            </a:r>
            <a:r>
              <a:rPr lang="en-US" dirty="0">
                <a:latin typeface="Arial" pitchFamily="34" charset="0"/>
                <a:cs typeface="Arial" pitchFamily="34" charset="0"/>
              </a:rPr>
              <a:t> GPS</a:t>
            </a:r>
          </a:p>
          <a:p>
            <a:r>
              <a:rPr lang="it-IT" dirty="0">
                <a:latin typeface="Arial" pitchFamily="34" charset="0"/>
                <a:cs typeface="Arial" pitchFamily="34" charset="0"/>
                <a:sym typeface="Wingdings 2"/>
              </a:rPr>
              <a:t></a:t>
            </a:r>
            <a:r>
              <a:rPr lang="it-IT" dirty="0">
                <a:latin typeface="Arial" pitchFamily="34" charset="0"/>
                <a:cs typeface="Arial" pitchFamily="34" charset="0"/>
              </a:rPr>
              <a:t>  </a:t>
            </a:r>
            <a:r>
              <a:rPr lang="en-US" dirty="0" err="1">
                <a:latin typeface="Arial" pitchFamily="34" charset="0"/>
                <a:cs typeface="Arial" pitchFamily="34" charset="0"/>
              </a:rPr>
              <a:t>Đầu</a:t>
            </a:r>
            <a:r>
              <a:rPr lang="en-US" dirty="0">
                <a:latin typeface="Arial" pitchFamily="34" charset="0"/>
                <a:cs typeface="Arial" pitchFamily="34" charset="0"/>
              </a:rPr>
              <a:t> </a:t>
            </a:r>
            <a:r>
              <a:rPr lang="en-US" dirty="0" err="1">
                <a:latin typeface="Arial" pitchFamily="34" charset="0"/>
                <a:cs typeface="Arial" pitchFamily="34" charset="0"/>
              </a:rPr>
              <a:t>nối</a:t>
            </a:r>
            <a:r>
              <a:rPr lang="en-US" dirty="0">
                <a:latin typeface="Arial" pitchFamily="34" charset="0"/>
                <a:cs typeface="Arial" pitchFamily="34" charset="0"/>
              </a:rPr>
              <a:t> </a:t>
            </a:r>
            <a:r>
              <a:rPr lang="en-US" dirty="0" err="1">
                <a:latin typeface="Arial" pitchFamily="34" charset="0"/>
                <a:cs typeface="Arial" pitchFamily="34" charset="0"/>
              </a:rPr>
              <a:t>mở</a:t>
            </a:r>
            <a:r>
              <a:rPr lang="en-US" dirty="0">
                <a:latin typeface="Arial" pitchFamily="34" charset="0"/>
                <a:cs typeface="Arial" pitchFamily="34" charset="0"/>
              </a:rPr>
              <a:t> </a:t>
            </a:r>
            <a:r>
              <a:rPr lang="en-US" dirty="0" err="1">
                <a:latin typeface="Arial" pitchFamily="34" charset="0"/>
                <a:cs typeface="Arial" pitchFamily="34" charset="0"/>
              </a:rPr>
              <a:t>rộng</a:t>
            </a:r>
            <a:endParaRPr lang="en-US" dirty="0">
              <a:latin typeface="Arial" pitchFamily="34" charset="0"/>
              <a:cs typeface="Arial" pitchFamily="34" charset="0"/>
            </a:endParaRPr>
          </a:p>
          <a:p>
            <a:r>
              <a:rPr lang="it-IT" dirty="0">
                <a:latin typeface="Arial" pitchFamily="34" charset="0"/>
                <a:cs typeface="Arial" pitchFamily="34" charset="0"/>
                <a:sym typeface="Wingdings 2"/>
              </a:rPr>
              <a:t></a:t>
            </a:r>
            <a:r>
              <a:rPr lang="it-IT" dirty="0">
                <a:latin typeface="Arial" pitchFamily="34" charset="0"/>
                <a:cs typeface="Arial" pitchFamily="34" charset="0"/>
              </a:rPr>
              <a:t>  </a:t>
            </a:r>
            <a:r>
              <a:rPr lang="en-US" dirty="0" err="1">
                <a:latin typeface="Arial" pitchFamily="34" charset="0"/>
                <a:cs typeface="Arial" pitchFamily="34" charset="0"/>
              </a:rPr>
              <a:t>Đầu</a:t>
            </a:r>
            <a:r>
              <a:rPr lang="en-US" dirty="0">
                <a:latin typeface="Arial" pitchFamily="34" charset="0"/>
                <a:cs typeface="Arial" pitchFamily="34" charset="0"/>
              </a:rPr>
              <a:t> </a:t>
            </a:r>
            <a:r>
              <a:rPr lang="en-US" dirty="0" err="1">
                <a:latin typeface="Arial" pitchFamily="34" charset="0"/>
                <a:cs typeface="Arial" pitchFamily="34" charset="0"/>
              </a:rPr>
              <a:t>nối</a:t>
            </a:r>
            <a:r>
              <a:rPr lang="en-US" dirty="0">
                <a:latin typeface="Arial" pitchFamily="34" charset="0"/>
                <a:cs typeface="Arial" pitchFamily="34" charset="0"/>
              </a:rPr>
              <a:t> </a:t>
            </a:r>
            <a:r>
              <a:rPr lang="en-US" dirty="0" err="1">
                <a:latin typeface="Arial" pitchFamily="34" charset="0"/>
                <a:cs typeface="Arial" pitchFamily="34" charset="0"/>
              </a:rPr>
              <a:t>bộ</a:t>
            </a:r>
            <a:r>
              <a:rPr lang="en-US" dirty="0">
                <a:latin typeface="Arial" pitchFamily="34" charset="0"/>
                <a:cs typeface="Arial" pitchFamily="34" charset="0"/>
              </a:rPr>
              <a:t> </a:t>
            </a:r>
            <a:r>
              <a:rPr lang="en-US" dirty="0" err="1">
                <a:latin typeface="Arial" pitchFamily="34" charset="0"/>
                <a:cs typeface="Arial" pitchFamily="34" charset="0"/>
              </a:rPr>
              <a:t>điều</a:t>
            </a:r>
            <a:r>
              <a:rPr lang="en-US" dirty="0">
                <a:latin typeface="Arial" pitchFamily="34" charset="0"/>
                <a:cs typeface="Arial" pitchFamily="34" charset="0"/>
              </a:rPr>
              <a:t> </a:t>
            </a:r>
            <a:r>
              <a:rPr lang="en-US" dirty="0" err="1">
                <a:latin typeface="Arial" pitchFamily="34" charset="0"/>
                <a:cs typeface="Arial" pitchFamily="34" charset="0"/>
              </a:rPr>
              <a:t>hưởng</a:t>
            </a:r>
            <a:r>
              <a:rPr lang="en-US" dirty="0">
                <a:latin typeface="Arial" pitchFamily="34" charset="0"/>
                <a:cs typeface="Arial" pitchFamily="34" charset="0"/>
              </a:rPr>
              <a:t> </a:t>
            </a:r>
            <a:r>
              <a:rPr lang="en-US" dirty="0" err="1">
                <a:latin typeface="Arial" pitchFamily="34" charset="0"/>
                <a:cs typeface="Arial" pitchFamily="34" charset="0"/>
              </a:rPr>
              <a:t>ăng</a:t>
            </a:r>
            <a:r>
              <a:rPr lang="en-US" dirty="0">
                <a:latin typeface="Arial" pitchFamily="34" charset="0"/>
                <a:cs typeface="Arial" pitchFamily="34" charset="0"/>
              </a:rPr>
              <a:t> ten</a:t>
            </a:r>
          </a:p>
        </p:txBody>
      </p:sp>
    </p:spTree>
    <p:extLst>
      <p:ext uri="{BB962C8B-B14F-4D97-AF65-F5344CB8AC3E}">
        <p14:creationId xmlns:p14="http://schemas.microsoft.com/office/powerpoint/2010/main" val="23099579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
          <p:cNvPicPr>
            <a:picLocks noChangeAspect="1" noChangeArrowheads="1"/>
          </p:cNvPicPr>
          <p:nvPr/>
        </p:nvPicPr>
        <p:blipFill>
          <a:blip r:embed="rId2" cstate="print"/>
          <a:srcRect/>
          <a:stretch>
            <a:fillRect/>
          </a:stretch>
        </p:blipFill>
        <p:spPr bwMode="auto">
          <a:xfrm>
            <a:off x="1753777" y="666750"/>
            <a:ext cx="5595169" cy="2769326"/>
          </a:xfrm>
          <a:prstGeom prst="rect">
            <a:avLst/>
          </a:prstGeom>
          <a:noFill/>
          <a:ln w="9525">
            <a:noFill/>
            <a:miter lim="800000"/>
            <a:headEnd/>
            <a:tailEnd/>
          </a:ln>
        </p:spPr>
      </p:pic>
      <p:sp>
        <p:nvSpPr>
          <p:cNvPr id="4" name="TextBox 3"/>
          <p:cNvSpPr txBox="1"/>
          <p:nvPr/>
        </p:nvSpPr>
        <p:spPr>
          <a:xfrm>
            <a:off x="1536698" y="184666"/>
            <a:ext cx="6029325"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MẶT TRƯỚC BỘ ĐIỀU HƯỞNG ĂNG TEN</a:t>
            </a:r>
          </a:p>
        </p:txBody>
      </p:sp>
      <p:sp>
        <p:nvSpPr>
          <p:cNvPr id="6" name="Rectangle 3"/>
          <p:cNvSpPr>
            <a:spLocks noChangeArrowheads="1"/>
          </p:cNvSpPr>
          <p:nvPr/>
        </p:nvSpPr>
        <p:spPr bwMode="auto">
          <a:xfrm>
            <a:off x="1791877" y="3666666"/>
            <a:ext cx="5245505" cy="92333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227013" algn="just" defTabSz="914400" rtl="0" eaLnBrk="1" fontAlgn="base" latinLnBrk="0" hangingPunct="1">
              <a:lnSpc>
                <a:spcPct val="100000"/>
              </a:lnSpc>
              <a:spcBef>
                <a:spcPct val="0"/>
              </a:spcBef>
              <a:spcAft>
                <a:spcPct val="0"/>
              </a:spcAft>
              <a:buClrTx/>
              <a:buSzTx/>
              <a:buFontTx/>
              <a:buNone/>
              <a:tabLst/>
            </a:pPr>
            <a:r>
              <a:rPr kumimoji="0" lang="en-US" altLang="ko-KR" b="0" i="0" u="none" strike="noStrike" cap="none" normalizeH="0" baseline="0" dirty="0">
                <a:ln>
                  <a:noFill/>
                </a:ln>
                <a:solidFill>
                  <a:srgbClr val="0D0D0D"/>
                </a:solidFill>
                <a:effectLst/>
                <a:latin typeface="Arial" pitchFamily="34" charset="0"/>
                <a:ea typeface="Batang" pitchFamily="18" charset="-127"/>
                <a:cs typeface="Arial" pitchFamily="34" charset="0"/>
                <a:sym typeface="Wingdings 2" pitchFamily="18" charset="2"/>
              </a:rPr>
              <a:t></a:t>
            </a:r>
            <a:r>
              <a:rPr kumimoji="0" lang="en-US" altLang="ko-KR" b="0" i="0" u="none" strike="noStrike" cap="none" normalizeH="0" baseline="0" dirty="0">
                <a:ln>
                  <a:noFill/>
                </a:ln>
                <a:solidFill>
                  <a:srgbClr val="0D0D0D"/>
                </a:solidFill>
                <a:effectLst/>
                <a:latin typeface="Arial" pitchFamily="34" charset="0"/>
                <a:ea typeface="Batang" pitchFamily="18" charset="-127"/>
                <a:cs typeface="Arial" pitchFamily="34" charset="0"/>
              </a:rPr>
              <a:t>  </a:t>
            </a:r>
            <a:r>
              <a:rPr kumimoji="0" lang="it-IT" altLang="ko-KR" b="0" i="0" u="none" strike="noStrike" cap="none" normalizeH="0" baseline="0" dirty="0">
                <a:ln>
                  <a:noFill/>
                </a:ln>
                <a:solidFill>
                  <a:srgbClr val="0D0D0D"/>
                </a:solidFill>
                <a:effectLst/>
                <a:latin typeface="Arial" pitchFamily="34" charset="0"/>
                <a:ea typeface="SimSun" pitchFamily="2" charset="-122"/>
                <a:cs typeface="Arial" pitchFamily="34" charset="0"/>
                <a:sym typeface="Wingdings 2" pitchFamily="18" charset="2"/>
              </a:rPr>
              <a:t>Led báo nguồn</a:t>
            </a:r>
            <a:endParaRPr kumimoji="0" lang="en-US" altLang="ko-KR" b="0" i="0" u="none" strike="noStrike" cap="none" normalizeH="0" baseline="0" dirty="0">
              <a:ln>
                <a:noFill/>
              </a:ln>
              <a:solidFill>
                <a:schemeClr val="tx1"/>
              </a:solidFill>
              <a:effectLst/>
              <a:latin typeface="Arial" pitchFamily="34" charset="0"/>
              <a:cs typeface="Arial" pitchFamily="34" charset="0"/>
              <a:sym typeface="Wingdings 2" pitchFamily="18" charset="2"/>
            </a:endParaRPr>
          </a:p>
          <a:p>
            <a:pPr marL="0" marR="0" lvl="0" indent="227013" algn="just" defTabSz="914400" rtl="0" eaLnBrk="0" fontAlgn="base" latinLnBrk="0" hangingPunct="0">
              <a:lnSpc>
                <a:spcPct val="100000"/>
              </a:lnSpc>
              <a:spcBef>
                <a:spcPct val="0"/>
              </a:spcBef>
              <a:spcAft>
                <a:spcPct val="0"/>
              </a:spcAft>
              <a:buClrTx/>
              <a:buSzTx/>
              <a:buFontTx/>
              <a:buNone/>
              <a:tabLst/>
            </a:pPr>
            <a:r>
              <a:rPr kumimoji="0" lang="en-US" altLang="ko-KR" b="0" i="0" u="none" strike="noStrike" cap="none" normalizeH="0" baseline="0" dirty="0">
                <a:ln>
                  <a:noFill/>
                </a:ln>
                <a:solidFill>
                  <a:srgbClr val="0D0D0D"/>
                </a:solidFill>
                <a:effectLst/>
                <a:latin typeface="Arial" pitchFamily="34" charset="0"/>
                <a:ea typeface="Batang" pitchFamily="18" charset="-127"/>
                <a:cs typeface="Arial" pitchFamily="34" charset="0"/>
                <a:sym typeface="Wingdings 2" pitchFamily="18" charset="2"/>
              </a:rPr>
              <a:t></a:t>
            </a:r>
            <a:r>
              <a:rPr kumimoji="0" lang="en-US" altLang="ko-KR" b="0" i="0" u="none" strike="noStrike" cap="none" normalizeH="0" baseline="0" dirty="0">
                <a:ln>
                  <a:noFill/>
                </a:ln>
                <a:solidFill>
                  <a:srgbClr val="0D0D0D"/>
                </a:solidFill>
                <a:effectLst/>
                <a:latin typeface="Arial" pitchFamily="34" charset="0"/>
                <a:ea typeface="Batang" pitchFamily="18" charset="-127"/>
                <a:cs typeface="Arial" pitchFamily="34" charset="0"/>
              </a:rPr>
              <a:t>  </a:t>
            </a:r>
            <a:r>
              <a:rPr kumimoji="0" lang="it-IT" altLang="ko-KR" b="0" i="0" u="none" strike="noStrike" cap="none" normalizeH="0" baseline="0" dirty="0">
                <a:ln>
                  <a:noFill/>
                </a:ln>
                <a:solidFill>
                  <a:srgbClr val="0D0D0D"/>
                </a:solidFill>
                <a:effectLst/>
                <a:latin typeface="Arial" pitchFamily="34" charset="0"/>
                <a:ea typeface="SimSun" pitchFamily="2" charset="-122"/>
                <a:cs typeface="Arial" pitchFamily="34" charset="0"/>
                <a:sym typeface="Wingdings 2" pitchFamily="18" charset="2"/>
              </a:rPr>
              <a:t>Led báo loại ăng ten đang kết nối</a:t>
            </a:r>
            <a:endParaRPr kumimoji="0" lang="en-US" altLang="ko-KR" b="0" i="0" u="none" strike="noStrike" cap="none" normalizeH="0" baseline="0" dirty="0">
              <a:ln>
                <a:noFill/>
              </a:ln>
              <a:solidFill>
                <a:schemeClr val="tx1"/>
              </a:solidFill>
              <a:effectLst/>
              <a:latin typeface="Arial" pitchFamily="34" charset="0"/>
              <a:cs typeface="Arial" pitchFamily="34" charset="0"/>
              <a:sym typeface="Wingdings 2" pitchFamily="18" charset="2"/>
            </a:endParaRPr>
          </a:p>
          <a:p>
            <a:pPr marL="0" marR="0" lvl="0" indent="227013" algn="just" defTabSz="914400" rtl="0" eaLnBrk="0" fontAlgn="base" latinLnBrk="0" hangingPunct="0">
              <a:lnSpc>
                <a:spcPct val="100000"/>
              </a:lnSpc>
              <a:spcBef>
                <a:spcPct val="0"/>
              </a:spcBef>
              <a:spcAft>
                <a:spcPct val="0"/>
              </a:spcAft>
              <a:buClrTx/>
              <a:buSzTx/>
              <a:buFontTx/>
              <a:buNone/>
              <a:tabLst/>
            </a:pPr>
            <a:r>
              <a:rPr kumimoji="0" lang="en-US" altLang="ko-KR" b="0" i="0" u="none" strike="noStrike" cap="none" normalizeH="0" baseline="0" dirty="0">
                <a:ln>
                  <a:noFill/>
                </a:ln>
                <a:solidFill>
                  <a:srgbClr val="0D0D0D"/>
                </a:solidFill>
                <a:effectLst/>
                <a:latin typeface="Arial" pitchFamily="34" charset="0"/>
                <a:ea typeface="Batang" pitchFamily="18" charset="-127"/>
                <a:cs typeface="Arial" pitchFamily="34" charset="0"/>
                <a:sym typeface="Wingdings 2" pitchFamily="18" charset="2"/>
              </a:rPr>
              <a:t></a:t>
            </a:r>
            <a:r>
              <a:rPr kumimoji="0" lang="en-US" altLang="ko-KR" b="0" i="0" u="none" strike="noStrike" cap="none" normalizeH="0" baseline="0" dirty="0">
                <a:ln>
                  <a:noFill/>
                </a:ln>
                <a:solidFill>
                  <a:srgbClr val="0D0D0D"/>
                </a:solidFill>
                <a:effectLst/>
                <a:latin typeface="Arial" pitchFamily="34" charset="0"/>
                <a:ea typeface="Batang" pitchFamily="18" charset="-127"/>
                <a:cs typeface="Arial" pitchFamily="34" charset="0"/>
              </a:rPr>
              <a:t> </a:t>
            </a:r>
            <a:r>
              <a:rPr lang="en-US" altLang="ko-KR" dirty="0">
                <a:solidFill>
                  <a:srgbClr val="0D0D0D"/>
                </a:solidFill>
                <a:latin typeface="Arial" pitchFamily="34" charset="0"/>
                <a:ea typeface="Batang" pitchFamily="18" charset="-127"/>
                <a:cs typeface="Arial" pitchFamily="34" charset="0"/>
                <a:sym typeface="Wingdings 2" pitchFamily="18" charset="2"/>
              </a:rPr>
              <a:t> </a:t>
            </a:r>
            <a:r>
              <a:rPr kumimoji="0" lang="it-IT" altLang="ko-KR" b="0" i="0" u="none" strike="noStrike" cap="none" normalizeH="0" baseline="0" dirty="0">
                <a:ln>
                  <a:noFill/>
                </a:ln>
                <a:solidFill>
                  <a:srgbClr val="0D0D0D"/>
                </a:solidFill>
                <a:effectLst/>
                <a:latin typeface="Arial" pitchFamily="34" charset="0"/>
                <a:ea typeface="SimSun" pitchFamily="2" charset="-122"/>
                <a:cs typeface="Arial" pitchFamily="34" charset="0"/>
                <a:sym typeface="Wingdings 2" pitchFamily="18" charset="2"/>
              </a:rPr>
              <a:t>Led báo trạng thái điều hưởng</a:t>
            </a:r>
            <a:endParaRPr kumimoji="0" lang="it-IT" altLang="ko-KR" b="0" i="0" u="none" strike="noStrike" cap="none" normalizeH="0" baseline="0" dirty="0">
              <a:ln>
                <a:noFill/>
              </a:ln>
              <a:solidFill>
                <a:srgbClr val="0D0D0D"/>
              </a:solidFill>
              <a:effectLst/>
              <a:latin typeface="Arial" pitchFamily="34" charset="0"/>
              <a:ea typeface="Batang" pitchFamily="18" charset="-127"/>
              <a:cs typeface="Arial" pitchFamily="34" charset="0"/>
              <a:sym typeface="Wingdings 2" pitchFamily="18" charset="2"/>
            </a:endParaRPr>
          </a:p>
        </p:txBody>
      </p:sp>
    </p:spTree>
    <p:extLst>
      <p:ext uri="{BB962C8B-B14F-4D97-AF65-F5344CB8AC3E}">
        <p14:creationId xmlns:p14="http://schemas.microsoft.com/office/powerpoint/2010/main" val="23099579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srcRect/>
          <a:stretch>
            <a:fillRect/>
          </a:stretch>
        </p:blipFill>
        <p:spPr bwMode="auto">
          <a:xfrm>
            <a:off x="965199" y="400691"/>
            <a:ext cx="7020350" cy="3017519"/>
          </a:xfrm>
          <a:prstGeom prst="rect">
            <a:avLst/>
          </a:prstGeom>
          <a:noFill/>
          <a:ln w="9525">
            <a:noFill/>
            <a:miter lim="800000"/>
            <a:headEnd/>
            <a:tailEnd/>
          </a:ln>
        </p:spPr>
      </p:pic>
      <p:sp>
        <p:nvSpPr>
          <p:cNvPr id="4" name="TextBox 3"/>
          <p:cNvSpPr txBox="1"/>
          <p:nvPr/>
        </p:nvSpPr>
        <p:spPr>
          <a:xfrm>
            <a:off x="1460712" y="31359"/>
            <a:ext cx="6029325"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MẶT SAU BỘ ĐIỀU HƯỞNG ĂNG TEN</a:t>
            </a:r>
          </a:p>
        </p:txBody>
      </p:sp>
      <p:sp>
        <p:nvSpPr>
          <p:cNvPr id="6" name="TextBox 5"/>
          <p:cNvSpPr txBox="1"/>
          <p:nvPr/>
        </p:nvSpPr>
        <p:spPr>
          <a:xfrm>
            <a:off x="236073" y="3617140"/>
            <a:ext cx="8478603" cy="1477328"/>
          </a:xfrm>
          <a:prstGeom prst="rect">
            <a:avLst/>
          </a:prstGeom>
          <a:noFill/>
        </p:spPr>
        <p:txBody>
          <a:bodyPr wrap="none" rtlCol="0">
            <a:spAutoFit/>
          </a:bodyPr>
          <a:lstStyle/>
          <a:p>
            <a:r>
              <a:rPr lang="en-US" dirty="0">
                <a:latin typeface="Arial" pitchFamily="34" charset="0"/>
                <a:cs typeface="Arial" pitchFamily="34" charset="0"/>
                <a:sym typeface="Wingdings 2"/>
              </a:rPr>
              <a:t></a:t>
            </a:r>
            <a:r>
              <a:rPr lang="en-US" dirty="0">
                <a:latin typeface="Arial" pitchFamily="34" charset="0"/>
                <a:cs typeface="Arial" pitchFamily="34" charset="0"/>
              </a:rPr>
              <a:t>  </a:t>
            </a:r>
            <a:r>
              <a:rPr lang="it-IT" dirty="0">
                <a:latin typeface="Arial" pitchFamily="34" charset="0"/>
                <a:cs typeface="Arial" pitchFamily="34" charset="0"/>
              </a:rPr>
              <a:t>Cọc đất máy</a:t>
            </a:r>
            <a:endParaRPr lang="en-US" dirty="0">
              <a:latin typeface="Arial" pitchFamily="34" charset="0"/>
              <a:cs typeface="Arial" pitchFamily="34" charset="0"/>
            </a:endParaRPr>
          </a:p>
          <a:p>
            <a:r>
              <a:rPr lang="en-US" dirty="0">
                <a:latin typeface="Arial" pitchFamily="34" charset="0"/>
                <a:cs typeface="Arial" pitchFamily="34" charset="0"/>
                <a:sym typeface="Wingdings 2"/>
              </a:rPr>
              <a:t></a:t>
            </a:r>
            <a:r>
              <a:rPr lang="en-US" dirty="0">
                <a:latin typeface="Arial" pitchFamily="34" charset="0"/>
                <a:cs typeface="Arial" pitchFamily="34" charset="0"/>
              </a:rPr>
              <a:t>  </a:t>
            </a:r>
            <a:r>
              <a:rPr lang="it-IT" dirty="0">
                <a:latin typeface="Arial" pitchFamily="34" charset="0"/>
                <a:cs typeface="Arial" pitchFamily="34" charset="0"/>
              </a:rPr>
              <a:t>Đầu nối cáp điều khiển bộ điều hưởng ăng ten</a:t>
            </a:r>
            <a:endParaRPr lang="en-US" dirty="0">
              <a:latin typeface="Arial" pitchFamily="34" charset="0"/>
              <a:cs typeface="Arial" pitchFamily="34" charset="0"/>
            </a:endParaRPr>
          </a:p>
          <a:p>
            <a:r>
              <a:rPr lang="en-US" dirty="0">
                <a:latin typeface="Arial" pitchFamily="34" charset="0"/>
                <a:cs typeface="Arial" pitchFamily="34" charset="0"/>
                <a:sym typeface="Wingdings 2"/>
              </a:rPr>
              <a:t></a:t>
            </a:r>
            <a:r>
              <a:rPr lang="en-US" dirty="0">
                <a:latin typeface="Arial" pitchFamily="34" charset="0"/>
                <a:cs typeface="Arial" pitchFamily="34" charset="0"/>
              </a:rPr>
              <a:t>  </a:t>
            </a:r>
            <a:r>
              <a:rPr lang="it-IT" dirty="0">
                <a:latin typeface="Arial" pitchFamily="34" charset="0"/>
                <a:cs typeface="Arial" pitchFamily="34" charset="0"/>
              </a:rPr>
              <a:t>Đầu nối cao tần vào (kết nối với đầu nối ăng ten cao tần của máy VRS-631/S)</a:t>
            </a:r>
            <a:endParaRPr lang="en-US" dirty="0">
              <a:latin typeface="Arial" pitchFamily="34" charset="0"/>
              <a:cs typeface="Arial" pitchFamily="34" charset="0"/>
            </a:endParaRPr>
          </a:p>
          <a:p>
            <a:pPr lvl="0"/>
            <a:r>
              <a:rPr lang="en-US" dirty="0">
                <a:sym typeface="Wingdings 2"/>
              </a:rPr>
              <a:t></a:t>
            </a:r>
            <a:r>
              <a:rPr lang="en-US" dirty="0">
                <a:latin typeface="Arial" pitchFamily="34" charset="0"/>
                <a:cs typeface="Arial" pitchFamily="34" charset="0"/>
              </a:rPr>
              <a:t> </a:t>
            </a:r>
            <a:r>
              <a:rPr lang="it-IT" dirty="0">
                <a:latin typeface="Arial" pitchFamily="34" charset="0"/>
                <a:cs typeface="Arial" pitchFamily="34" charset="0"/>
              </a:rPr>
              <a:t>Đầu nối ăng ten 2</a:t>
            </a:r>
            <a:endParaRPr lang="en-US" dirty="0">
              <a:latin typeface="Arial" pitchFamily="34" charset="0"/>
              <a:cs typeface="Arial" pitchFamily="34" charset="0"/>
            </a:endParaRPr>
          </a:p>
          <a:p>
            <a:r>
              <a:rPr lang="de-DE" dirty="0">
                <a:latin typeface="Arial" pitchFamily="34" charset="0"/>
                <a:cs typeface="Arial" pitchFamily="34" charset="0"/>
                <a:sym typeface="Wingdings 2"/>
              </a:rPr>
              <a:t></a:t>
            </a:r>
            <a:r>
              <a:rPr lang="en-US" dirty="0">
                <a:latin typeface="Arial" pitchFamily="34" charset="0"/>
                <a:cs typeface="Arial" pitchFamily="34" charset="0"/>
              </a:rPr>
              <a:t>  </a:t>
            </a:r>
            <a:r>
              <a:rPr lang="it-IT" dirty="0">
                <a:latin typeface="Arial" pitchFamily="34" charset="0"/>
                <a:cs typeface="Arial" pitchFamily="34" charset="0"/>
              </a:rPr>
              <a:t>Đầu nối ăng ten 1</a:t>
            </a:r>
            <a:endParaRPr lang="en-US" dirty="0">
              <a:latin typeface="Arial" pitchFamily="34" charset="0"/>
              <a:cs typeface="Arial" pitchFamily="34" charset="0"/>
            </a:endParaRPr>
          </a:p>
        </p:txBody>
      </p:sp>
    </p:spTree>
    <p:extLst>
      <p:ext uri="{BB962C8B-B14F-4D97-AF65-F5344CB8AC3E}">
        <p14:creationId xmlns:p14="http://schemas.microsoft.com/office/powerpoint/2010/main" val="23099579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4000" y="209550"/>
            <a:ext cx="6029325"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MẶT TRƯỚC NGUỒN CHUYỂN ĐỔI</a:t>
            </a:r>
          </a:p>
        </p:txBody>
      </p:sp>
      <p:pic>
        <p:nvPicPr>
          <p:cNvPr id="4" name="Picture 2"/>
          <p:cNvPicPr>
            <a:picLocks noChangeAspect="1" noChangeArrowheads="1"/>
          </p:cNvPicPr>
          <p:nvPr/>
        </p:nvPicPr>
        <p:blipFill>
          <a:blip r:embed="rId2" cstate="print"/>
          <a:srcRect/>
          <a:stretch>
            <a:fillRect/>
          </a:stretch>
        </p:blipFill>
        <p:spPr bwMode="auto">
          <a:xfrm>
            <a:off x="2102439" y="559831"/>
            <a:ext cx="4679361" cy="3252225"/>
          </a:xfrm>
          <a:prstGeom prst="rect">
            <a:avLst/>
          </a:prstGeom>
          <a:noFill/>
          <a:ln w="9525">
            <a:noFill/>
            <a:miter lim="800000"/>
            <a:headEnd/>
            <a:tailEnd/>
          </a:ln>
        </p:spPr>
      </p:pic>
      <p:sp>
        <p:nvSpPr>
          <p:cNvPr id="6" name="TextBox 5"/>
          <p:cNvSpPr txBox="1"/>
          <p:nvPr/>
        </p:nvSpPr>
        <p:spPr>
          <a:xfrm>
            <a:off x="0" y="3651746"/>
            <a:ext cx="4685898" cy="1477328"/>
          </a:xfrm>
          <a:prstGeom prst="rect">
            <a:avLst/>
          </a:prstGeom>
          <a:noFill/>
        </p:spPr>
        <p:txBody>
          <a:bodyPr wrap="none" rtlCol="0">
            <a:spAutoFit/>
          </a:bodyPr>
          <a:lstStyle/>
          <a:p>
            <a:r>
              <a:rPr lang="en-US" dirty="0">
                <a:latin typeface="Arial" pitchFamily="34" charset="0"/>
                <a:cs typeface="Arial" pitchFamily="34" charset="0"/>
                <a:sym typeface="Wingdings 2"/>
              </a:rPr>
              <a:t></a:t>
            </a:r>
            <a:r>
              <a:rPr lang="en-US" dirty="0">
                <a:latin typeface="Arial" pitchFamily="34" charset="0"/>
                <a:cs typeface="Arial" pitchFamily="34" charset="0"/>
              </a:rPr>
              <a:t> </a:t>
            </a:r>
            <a:r>
              <a:rPr lang="it-IT" dirty="0">
                <a:latin typeface="Arial" pitchFamily="34" charset="0"/>
                <a:cs typeface="Arial" pitchFamily="34" charset="0"/>
              </a:rPr>
              <a:t>Nút nhấn chọn nguồn đầu vào</a:t>
            </a:r>
            <a:endParaRPr lang="en-US" dirty="0">
              <a:latin typeface="Arial" pitchFamily="34" charset="0"/>
              <a:cs typeface="Arial" pitchFamily="34" charset="0"/>
            </a:endParaRPr>
          </a:p>
          <a:p>
            <a:pPr>
              <a:buFont typeface="Wingdings 2" pitchFamily="18" charset="2"/>
              <a:buChar char="k"/>
            </a:pPr>
            <a:r>
              <a:rPr lang="it-IT" dirty="0">
                <a:latin typeface="Arial" pitchFamily="34" charset="0"/>
                <a:cs typeface="Arial" pitchFamily="34" charset="0"/>
              </a:rPr>
              <a:t> Màn hình hiển thị các thông số hoạt động</a:t>
            </a:r>
          </a:p>
          <a:p>
            <a:pPr>
              <a:buFont typeface="Wingdings 2" pitchFamily="18" charset="2"/>
              <a:buChar char="l"/>
            </a:pPr>
            <a:r>
              <a:rPr lang="it-IT" dirty="0">
                <a:latin typeface="Arial" pitchFamily="34" charset="0"/>
                <a:cs typeface="Arial" pitchFamily="34" charset="0"/>
              </a:rPr>
              <a:t> Đèn 220 V: báo nguồn AC đầu vào</a:t>
            </a:r>
          </a:p>
          <a:p>
            <a:r>
              <a:rPr lang="en-US" dirty="0">
                <a:latin typeface="Arial" pitchFamily="34" charset="0"/>
                <a:cs typeface="Arial" pitchFamily="34" charset="0"/>
                <a:sym typeface="Wingdings 2"/>
              </a:rPr>
              <a:t></a:t>
            </a:r>
            <a:r>
              <a:rPr lang="en-US" dirty="0">
                <a:latin typeface="Arial" pitchFamily="34" charset="0"/>
                <a:cs typeface="Arial" pitchFamily="34" charset="0"/>
              </a:rPr>
              <a:t> </a:t>
            </a:r>
            <a:r>
              <a:rPr lang="it-IT" dirty="0">
                <a:latin typeface="Arial" pitchFamily="34" charset="0"/>
                <a:cs typeface="Arial" pitchFamily="34" charset="0"/>
              </a:rPr>
              <a:t>Nút nhấn </a:t>
            </a:r>
            <a:r>
              <a:rPr lang="it-IT">
                <a:latin typeface="Arial" pitchFamily="34" charset="0"/>
                <a:cs typeface="Arial" pitchFamily="34" charset="0"/>
              </a:rPr>
              <a:t>BẬT/TẮT nguồn</a:t>
            </a:r>
            <a:endParaRPr lang="it-IT" dirty="0"/>
          </a:p>
          <a:p>
            <a:endParaRPr lang="en-US" dirty="0"/>
          </a:p>
        </p:txBody>
      </p:sp>
      <p:sp>
        <p:nvSpPr>
          <p:cNvPr id="7" name="TextBox 6"/>
          <p:cNvSpPr txBox="1"/>
          <p:nvPr/>
        </p:nvSpPr>
        <p:spPr>
          <a:xfrm>
            <a:off x="4670407" y="3651746"/>
            <a:ext cx="4608954" cy="1200329"/>
          </a:xfrm>
          <a:prstGeom prst="rect">
            <a:avLst/>
          </a:prstGeom>
          <a:noFill/>
        </p:spPr>
        <p:txBody>
          <a:bodyPr wrap="none" rtlCol="0">
            <a:spAutoFit/>
          </a:bodyPr>
          <a:lstStyle/>
          <a:p>
            <a:pPr lvl="0"/>
            <a:r>
              <a:rPr lang="de-DE" dirty="0">
                <a:latin typeface="Arial" pitchFamily="34" charset="0"/>
                <a:cs typeface="Arial" pitchFamily="34" charset="0"/>
                <a:sym typeface="Wingdings 2"/>
              </a:rPr>
              <a:t> </a:t>
            </a:r>
            <a:r>
              <a:rPr lang="it-IT" dirty="0">
                <a:latin typeface="Arial" pitchFamily="34" charset="0"/>
                <a:cs typeface="Arial" pitchFamily="34" charset="0"/>
              </a:rPr>
              <a:t>Đèn 12/24 V: báo nguồn DC đầu vào</a:t>
            </a:r>
            <a:endParaRPr lang="en-US" dirty="0">
              <a:latin typeface="Arial" pitchFamily="34" charset="0"/>
              <a:cs typeface="Arial" pitchFamily="34" charset="0"/>
            </a:endParaRPr>
          </a:p>
          <a:p>
            <a:r>
              <a:rPr lang="en-US" dirty="0">
                <a:latin typeface="Arial" pitchFamily="34" charset="0"/>
                <a:cs typeface="Arial" pitchFamily="34" charset="0"/>
                <a:sym typeface="Wingdings 2"/>
              </a:rPr>
              <a:t></a:t>
            </a:r>
            <a:r>
              <a:rPr lang="en-US" dirty="0">
                <a:latin typeface="Arial" pitchFamily="34" charset="0"/>
                <a:cs typeface="Arial" pitchFamily="34" charset="0"/>
              </a:rPr>
              <a:t>  </a:t>
            </a:r>
            <a:r>
              <a:rPr lang="it-IT" dirty="0">
                <a:latin typeface="Arial" pitchFamily="34" charset="0"/>
                <a:cs typeface="Arial" pitchFamily="34" charset="0"/>
              </a:rPr>
              <a:t>Đèn LỖI: cảnh báo khi nguồn gặp sự cố</a:t>
            </a:r>
            <a:endParaRPr lang="en-US" dirty="0">
              <a:latin typeface="Arial" pitchFamily="34" charset="0"/>
              <a:cs typeface="Arial" pitchFamily="34" charset="0"/>
            </a:endParaRPr>
          </a:p>
          <a:p>
            <a:pPr lvl="0"/>
            <a:r>
              <a:rPr lang="en-US" dirty="0">
                <a:latin typeface="Arial" pitchFamily="34" charset="0"/>
                <a:cs typeface="Arial" pitchFamily="34" charset="0"/>
                <a:sym typeface="Wingdings 2"/>
              </a:rPr>
              <a:t> </a:t>
            </a:r>
            <a:r>
              <a:rPr lang="it-IT" dirty="0">
                <a:latin typeface="Arial" pitchFamily="34" charset="0"/>
                <a:cs typeface="Arial" pitchFamily="34" charset="0"/>
              </a:rPr>
              <a:t>Nút nhấn chọn dòng nạp ắc quy</a:t>
            </a:r>
            <a:endParaRPr lang="en-US" dirty="0">
              <a:latin typeface="Arial" pitchFamily="34" charset="0"/>
              <a:cs typeface="Arial" pitchFamily="34" charset="0"/>
            </a:endParaRPr>
          </a:p>
          <a:p>
            <a:endParaRPr lang="en-US" dirty="0"/>
          </a:p>
        </p:txBody>
      </p:sp>
    </p:spTree>
    <p:extLst>
      <p:ext uri="{BB962C8B-B14F-4D97-AF65-F5344CB8AC3E}">
        <p14:creationId xmlns:p14="http://schemas.microsoft.com/office/powerpoint/2010/main" val="23099579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srcRect/>
          <a:stretch>
            <a:fillRect/>
          </a:stretch>
        </p:blipFill>
        <p:spPr bwMode="auto">
          <a:xfrm>
            <a:off x="1142999" y="762165"/>
            <a:ext cx="6923644" cy="1650670"/>
          </a:xfrm>
          <a:prstGeom prst="rect">
            <a:avLst/>
          </a:prstGeom>
          <a:noFill/>
          <a:ln w="9525">
            <a:noFill/>
            <a:miter lim="800000"/>
            <a:headEnd/>
            <a:tailEnd/>
          </a:ln>
        </p:spPr>
      </p:pic>
      <p:sp>
        <p:nvSpPr>
          <p:cNvPr id="4" name="TextBox 3"/>
          <p:cNvSpPr txBox="1"/>
          <p:nvPr/>
        </p:nvSpPr>
        <p:spPr>
          <a:xfrm>
            <a:off x="1590159" y="133350"/>
            <a:ext cx="6029325" cy="369332"/>
          </a:xfrm>
          <a:prstGeom prst="rect">
            <a:avLst/>
          </a:prstGeom>
          <a:noFill/>
        </p:spPr>
        <p:txBody>
          <a:bodyPr wrap="square" rtlCol="0">
            <a:spAutoFit/>
          </a:bodyPr>
          <a:lstStyle/>
          <a:p>
            <a:pPr algn="ctr"/>
            <a:r>
              <a:rPr lang="en-US" b="1" dirty="0">
                <a:latin typeface="Times New Roman" panose="02020603050405020304" pitchFamily="18" charset="0"/>
                <a:cs typeface="Times New Roman" panose="02020603050405020304" pitchFamily="18" charset="0"/>
              </a:rPr>
              <a:t>MẶT SAU NGUỒN CHUYỂN ĐỔI</a:t>
            </a:r>
          </a:p>
        </p:txBody>
      </p:sp>
      <p:sp>
        <p:nvSpPr>
          <p:cNvPr id="6" name="TextBox 5"/>
          <p:cNvSpPr txBox="1"/>
          <p:nvPr/>
        </p:nvSpPr>
        <p:spPr>
          <a:xfrm>
            <a:off x="2813305" y="2730500"/>
            <a:ext cx="3583032" cy="2031325"/>
          </a:xfrm>
          <a:prstGeom prst="rect">
            <a:avLst/>
          </a:prstGeom>
          <a:noFill/>
        </p:spPr>
        <p:txBody>
          <a:bodyPr wrap="none" rtlCol="0">
            <a:spAutoFit/>
          </a:bodyPr>
          <a:lstStyle/>
          <a:p>
            <a:r>
              <a:rPr lang="en-US" dirty="0">
                <a:latin typeface="Arial" pitchFamily="34" charset="0"/>
                <a:cs typeface="Arial" pitchFamily="34" charset="0"/>
                <a:sym typeface="Wingdings 2"/>
              </a:rPr>
              <a:t></a:t>
            </a:r>
            <a:r>
              <a:rPr lang="en-US" dirty="0">
                <a:latin typeface="Arial" pitchFamily="34" charset="0"/>
                <a:cs typeface="Arial" pitchFamily="34" charset="0"/>
              </a:rPr>
              <a:t>  </a:t>
            </a:r>
            <a:r>
              <a:rPr lang="it-IT" dirty="0">
                <a:latin typeface="Arial" pitchFamily="34" charset="0"/>
                <a:cs typeface="Arial" pitchFamily="34" charset="0"/>
              </a:rPr>
              <a:t>Cọc đất máy</a:t>
            </a:r>
            <a:endParaRPr lang="en-US" dirty="0">
              <a:latin typeface="Arial" pitchFamily="34" charset="0"/>
              <a:cs typeface="Arial" pitchFamily="34" charset="0"/>
            </a:endParaRPr>
          </a:p>
          <a:p>
            <a:r>
              <a:rPr lang="en-US" dirty="0">
                <a:latin typeface="Arial" pitchFamily="34" charset="0"/>
                <a:cs typeface="Arial" pitchFamily="34" charset="0"/>
                <a:sym typeface="Wingdings 2"/>
              </a:rPr>
              <a:t></a:t>
            </a:r>
            <a:r>
              <a:rPr lang="en-US" dirty="0">
                <a:latin typeface="Arial" pitchFamily="34" charset="0"/>
                <a:cs typeface="Arial" pitchFamily="34" charset="0"/>
              </a:rPr>
              <a:t>  </a:t>
            </a:r>
            <a:r>
              <a:rPr lang="it-IT" dirty="0">
                <a:latin typeface="Arial" pitchFamily="34" charset="0"/>
                <a:cs typeface="Arial" pitchFamily="34" charset="0"/>
              </a:rPr>
              <a:t>Đầu nối nguồn vào 220 VAC</a:t>
            </a:r>
            <a:endParaRPr lang="en-US" dirty="0">
              <a:latin typeface="Arial" pitchFamily="34" charset="0"/>
              <a:cs typeface="Arial" pitchFamily="34" charset="0"/>
            </a:endParaRPr>
          </a:p>
          <a:p>
            <a:r>
              <a:rPr lang="en-US" dirty="0">
                <a:latin typeface="Arial" pitchFamily="34" charset="0"/>
                <a:cs typeface="Arial" pitchFamily="34" charset="0"/>
                <a:sym typeface="Wingdings 2"/>
              </a:rPr>
              <a:t></a:t>
            </a:r>
            <a:r>
              <a:rPr lang="en-US" dirty="0">
                <a:latin typeface="Arial" pitchFamily="34" charset="0"/>
                <a:cs typeface="Arial" pitchFamily="34" charset="0"/>
              </a:rPr>
              <a:t> </a:t>
            </a:r>
            <a:r>
              <a:rPr lang="it-IT" dirty="0">
                <a:latin typeface="Arial" pitchFamily="34" charset="0"/>
                <a:cs typeface="Arial" pitchFamily="34" charset="0"/>
              </a:rPr>
              <a:t>Vít kín khí</a:t>
            </a:r>
            <a:endParaRPr lang="en-US" dirty="0">
              <a:latin typeface="Arial" pitchFamily="34" charset="0"/>
              <a:cs typeface="Arial" pitchFamily="34" charset="0"/>
            </a:endParaRPr>
          </a:p>
          <a:p>
            <a:r>
              <a:rPr lang="en-US" dirty="0">
                <a:latin typeface="Arial" pitchFamily="34" charset="0"/>
                <a:cs typeface="Arial" pitchFamily="34" charset="0"/>
                <a:sym typeface="Wingdings 2"/>
              </a:rPr>
              <a:t></a:t>
            </a:r>
            <a:r>
              <a:rPr lang="en-US" dirty="0">
                <a:latin typeface="Arial" pitchFamily="34" charset="0"/>
                <a:cs typeface="Arial" pitchFamily="34" charset="0"/>
              </a:rPr>
              <a:t> </a:t>
            </a:r>
            <a:r>
              <a:rPr lang="it-IT" dirty="0">
                <a:latin typeface="Arial" pitchFamily="34" charset="0"/>
                <a:cs typeface="Arial" pitchFamily="34" charset="0"/>
              </a:rPr>
              <a:t>Vị trí dán tem thiết bị</a:t>
            </a:r>
            <a:endParaRPr lang="en-US" dirty="0">
              <a:latin typeface="Arial" pitchFamily="34" charset="0"/>
              <a:cs typeface="Arial" pitchFamily="34" charset="0"/>
            </a:endParaRPr>
          </a:p>
          <a:p>
            <a:pPr lvl="0"/>
            <a:r>
              <a:rPr lang="de-DE" dirty="0">
                <a:latin typeface="Arial" pitchFamily="34" charset="0"/>
                <a:cs typeface="Arial" pitchFamily="34" charset="0"/>
                <a:sym typeface="Wingdings 2"/>
              </a:rPr>
              <a:t> </a:t>
            </a:r>
            <a:r>
              <a:rPr lang="it-IT" dirty="0">
                <a:latin typeface="Arial" pitchFamily="34" charset="0"/>
                <a:cs typeface="Arial" pitchFamily="34" charset="0"/>
              </a:rPr>
              <a:t>Đầu nối nguồn vào 12/24 VDC</a:t>
            </a:r>
            <a:endParaRPr lang="en-US" dirty="0">
              <a:latin typeface="Arial" pitchFamily="34" charset="0"/>
              <a:cs typeface="Arial" pitchFamily="34" charset="0"/>
            </a:endParaRPr>
          </a:p>
          <a:p>
            <a:r>
              <a:rPr lang="en-US" dirty="0">
                <a:latin typeface="Arial" pitchFamily="34" charset="0"/>
                <a:cs typeface="Arial" pitchFamily="34" charset="0"/>
                <a:sym typeface="Wingdings 2"/>
              </a:rPr>
              <a:t></a:t>
            </a:r>
            <a:r>
              <a:rPr lang="en-US" dirty="0">
                <a:latin typeface="Arial" pitchFamily="34" charset="0"/>
                <a:cs typeface="Arial" pitchFamily="34" charset="0"/>
              </a:rPr>
              <a:t> </a:t>
            </a:r>
            <a:r>
              <a:rPr lang="it-IT" dirty="0">
                <a:latin typeface="Arial" pitchFamily="34" charset="0"/>
                <a:cs typeface="Arial" pitchFamily="34" charset="0"/>
              </a:rPr>
              <a:t>Đầu nối nguồn ra 24 VDC</a:t>
            </a:r>
            <a:endParaRPr lang="en-US" dirty="0">
              <a:latin typeface="Arial" pitchFamily="34" charset="0"/>
              <a:cs typeface="Arial" pitchFamily="34" charset="0"/>
            </a:endParaRPr>
          </a:p>
          <a:p>
            <a:endParaRPr lang="en-US" dirty="0"/>
          </a:p>
        </p:txBody>
      </p:sp>
    </p:spTree>
    <p:extLst>
      <p:ext uri="{BB962C8B-B14F-4D97-AF65-F5344CB8AC3E}">
        <p14:creationId xmlns:p14="http://schemas.microsoft.com/office/powerpoint/2010/main" val="23099579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530599" y="209550"/>
            <a:ext cx="5544457" cy="4815614"/>
          </a:xfrm>
          <a:prstGeom prst="rect">
            <a:avLst/>
          </a:prstGeom>
          <a:noFill/>
        </p:spPr>
        <p:txBody>
          <a:bodyPr wrap="square" rtlCol="0">
            <a:spAutoFit/>
          </a:bodyPr>
          <a:lstStyle/>
          <a:p>
            <a:pPr lvl="0">
              <a:lnSpc>
                <a:spcPct val="107000"/>
              </a:lnSpc>
            </a:pPr>
            <a:r>
              <a:rPr lang="it-IT" sz="1600" dirty="0">
                <a:latin typeface="Arial" pitchFamily="34" charset="0"/>
                <a:cs typeface="Arial" pitchFamily="34" charset="0"/>
              </a:rPr>
              <a:t>- 2 phím chỉnh âm lượng [VOL+], [VOL-] tăng giảm âm lượng.</a:t>
            </a:r>
            <a:endParaRPr lang="en-US" sz="1600" dirty="0">
              <a:latin typeface="Arial" pitchFamily="34" charset="0"/>
              <a:cs typeface="Arial" pitchFamily="34" charset="0"/>
            </a:endParaRPr>
          </a:p>
          <a:p>
            <a:pPr lvl="0">
              <a:lnSpc>
                <a:spcPct val="107000"/>
              </a:lnSpc>
            </a:pPr>
            <a:r>
              <a:rPr lang="it-IT" sz="1600" dirty="0">
                <a:latin typeface="Arial" pitchFamily="34" charset="0"/>
                <a:cs typeface="Arial" pitchFamily="34" charset="0"/>
              </a:rPr>
              <a:t>- 2 phím chuyển kênh [CH+], [CH-] tăng giảm kênh.</a:t>
            </a:r>
            <a:endParaRPr lang="en-US" sz="1600" dirty="0">
              <a:latin typeface="Arial" pitchFamily="34" charset="0"/>
              <a:cs typeface="Arial" pitchFamily="34" charset="0"/>
            </a:endParaRPr>
          </a:p>
          <a:p>
            <a:pPr lvl="0">
              <a:lnSpc>
                <a:spcPct val="107000"/>
              </a:lnSpc>
            </a:pPr>
            <a:r>
              <a:rPr lang="it-IT" sz="1600" dirty="0">
                <a:latin typeface="Arial" pitchFamily="34" charset="0"/>
                <a:cs typeface="Arial" pitchFamily="34" charset="0"/>
              </a:rPr>
              <a:t>- 2 phím xác nhận thay đổi tham số [   ], [ESC].</a:t>
            </a:r>
            <a:endParaRPr lang="en-US" sz="1600" dirty="0">
              <a:latin typeface="Arial" pitchFamily="34" charset="0"/>
              <a:cs typeface="Arial" pitchFamily="34" charset="0"/>
            </a:endParaRPr>
          </a:p>
          <a:p>
            <a:pPr lvl="0">
              <a:lnSpc>
                <a:spcPct val="107000"/>
              </a:lnSpc>
            </a:pPr>
            <a:r>
              <a:rPr lang="it-IT" sz="1600" dirty="0">
                <a:latin typeface="Arial" pitchFamily="34" charset="0"/>
                <a:cs typeface="Arial" pitchFamily="34" charset="0"/>
              </a:rPr>
              <a:t>- 10 phím chức năng nhập liệu (chữ số 0 ÷ 9, chữ cái a ÷ z) và phím tắt chức năng:</a:t>
            </a:r>
          </a:p>
          <a:p>
            <a:pPr lvl="0">
              <a:lnSpc>
                <a:spcPct val="107000"/>
              </a:lnSpc>
            </a:pPr>
            <a:r>
              <a:rPr lang="it-IT" sz="1600" dirty="0">
                <a:latin typeface="Arial" pitchFamily="34" charset="0"/>
                <a:cs typeface="Arial" pitchFamily="34" charset="0"/>
              </a:rPr>
              <a:t>               [Menu]: Cấu hình máy</a:t>
            </a:r>
          </a:p>
          <a:p>
            <a:pPr lvl="0">
              <a:lnSpc>
                <a:spcPct val="107000"/>
              </a:lnSpc>
            </a:pPr>
            <a:r>
              <a:rPr lang="it-IT" sz="1600" dirty="0">
                <a:latin typeface="Arial" pitchFamily="34" charset="0"/>
                <a:cs typeface="Arial" pitchFamily="34" charset="0"/>
              </a:rPr>
              <a:t>               [SCAN]: Chế độ quét.</a:t>
            </a:r>
          </a:p>
          <a:p>
            <a:pPr lvl="0">
              <a:lnSpc>
                <a:spcPct val="107000"/>
              </a:lnSpc>
            </a:pPr>
            <a:r>
              <a:rPr lang="it-IT" sz="1600" dirty="0">
                <a:latin typeface="Arial" pitchFamily="34" charset="0"/>
                <a:cs typeface="Arial" pitchFamily="34" charset="0"/>
              </a:rPr>
              <a:t>               [SQU]: Bật/Tắt triệt rào</a:t>
            </a:r>
          </a:p>
          <a:p>
            <a:pPr lvl="0">
              <a:lnSpc>
                <a:spcPct val="107000"/>
              </a:lnSpc>
            </a:pPr>
            <a:r>
              <a:rPr lang="it-IT" sz="1600" dirty="0">
                <a:latin typeface="Arial" pitchFamily="34" charset="0"/>
                <a:cs typeface="Arial" pitchFamily="34" charset="0"/>
              </a:rPr>
              <a:t>               [TUNE]: Điều hưởng với Ăng ten</a:t>
            </a:r>
          </a:p>
          <a:p>
            <a:pPr lvl="0">
              <a:lnSpc>
                <a:spcPct val="107000"/>
              </a:lnSpc>
            </a:pPr>
            <a:r>
              <a:rPr lang="it-IT" sz="1600" dirty="0">
                <a:latin typeface="Arial" pitchFamily="34" charset="0"/>
                <a:cs typeface="Arial" pitchFamily="34" charset="0"/>
              </a:rPr>
              <a:t>               [ALE]: Vào cửa sổ ALE</a:t>
            </a:r>
          </a:p>
          <a:p>
            <a:pPr lvl="0">
              <a:lnSpc>
                <a:spcPct val="107000"/>
              </a:lnSpc>
            </a:pPr>
            <a:r>
              <a:rPr lang="it-IT" sz="1600" dirty="0">
                <a:latin typeface="Arial" pitchFamily="34" charset="0"/>
                <a:cs typeface="Arial" pitchFamily="34" charset="0"/>
              </a:rPr>
              <a:t>               [TEST]: Tự kiểm tra</a:t>
            </a:r>
          </a:p>
          <a:p>
            <a:pPr lvl="0">
              <a:lnSpc>
                <a:spcPct val="107000"/>
              </a:lnSpc>
            </a:pPr>
            <a:r>
              <a:rPr lang="it-IT" sz="1600" dirty="0">
                <a:latin typeface="Arial" pitchFamily="34" charset="0"/>
                <a:cs typeface="Arial" pitchFamily="34" charset="0"/>
              </a:rPr>
              <a:t>               [BLIT]: Tăng/Giảm độ sáng đèn nền</a:t>
            </a:r>
          </a:p>
          <a:p>
            <a:pPr lvl="0">
              <a:lnSpc>
                <a:spcPct val="107000"/>
              </a:lnSpc>
            </a:pPr>
            <a:r>
              <a:rPr lang="it-IT" sz="1600" dirty="0">
                <a:latin typeface="Arial" pitchFamily="34" charset="0"/>
                <a:cs typeface="Arial" pitchFamily="34" charset="0"/>
              </a:rPr>
              <a:t>               [CLR]: Xóa tham số</a:t>
            </a:r>
          </a:p>
          <a:p>
            <a:pPr lvl="0">
              <a:lnSpc>
                <a:spcPct val="107000"/>
              </a:lnSpc>
            </a:pPr>
            <a:r>
              <a:rPr lang="it-IT" sz="1600" dirty="0">
                <a:latin typeface="Arial" pitchFamily="34" charset="0"/>
                <a:cs typeface="Arial" pitchFamily="34" charset="0"/>
              </a:rPr>
              <a:t>               [TX/RX]: Chế độ thu thường/Canh/DPD</a:t>
            </a:r>
          </a:p>
          <a:p>
            <a:pPr lvl="0">
              <a:lnSpc>
                <a:spcPct val="107000"/>
              </a:lnSpc>
            </a:pPr>
            <a:r>
              <a:rPr lang="it-IT" sz="1600" dirty="0">
                <a:latin typeface="Arial" pitchFamily="34" charset="0"/>
                <a:cs typeface="Arial" pitchFamily="34" charset="0"/>
              </a:rPr>
              <a:t>               [SPK]: Bật/Tắt loa ngoài</a:t>
            </a:r>
          </a:p>
          <a:p>
            <a:pPr lvl="0">
              <a:lnSpc>
                <a:spcPct val="107000"/>
              </a:lnSpc>
            </a:pPr>
            <a:r>
              <a:rPr lang="it-IT" sz="1600" dirty="0">
                <a:latin typeface="Arial" pitchFamily="34" charset="0"/>
                <a:cs typeface="Arial" pitchFamily="34" charset="0"/>
              </a:rPr>
              <a:t>- Phím từ [F1] đến [F4] tương ứng cửa sổ tính năng hiển thị</a:t>
            </a:r>
            <a:endParaRPr lang="en-US" sz="1600" dirty="0">
              <a:latin typeface="Arial" pitchFamily="34" charset="0"/>
              <a:cs typeface="Arial" pitchFamily="34" charset="0"/>
            </a:endParaRPr>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021" y="895350"/>
            <a:ext cx="3428999" cy="1617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p:cNvPicPr>
            <a:picLocks noChangeAspect="1" noChangeArrowheads="1"/>
          </p:cNvPicPr>
          <p:nvPr/>
        </p:nvPicPr>
        <p:blipFill>
          <a:blip r:embed="rId3" cstate="print"/>
          <a:srcRect/>
          <a:stretch>
            <a:fillRect/>
          </a:stretch>
        </p:blipFill>
        <p:spPr bwMode="auto">
          <a:xfrm>
            <a:off x="685799" y="2654390"/>
            <a:ext cx="2212975" cy="2156666"/>
          </a:xfrm>
          <a:prstGeom prst="rect">
            <a:avLst/>
          </a:prstGeom>
          <a:noFill/>
          <a:ln w="9525">
            <a:noFill/>
            <a:miter lim="800000"/>
            <a:headEnd/>
            <a:tailEnd/>
          </a:ln>
        </p:spPr>
      </p:pic>
      <p:sp>
        <p:nvSpPr>
          <p:cNvPr id="7" name="TextBox 6"/>
          <p:cNvSpPr txBox="1"/>
          <p:nvPr/>
        </p:nvSpPr>
        <p:spPr>
          <a:xfrm>
            <a:off x="-29198" y="361950"/>
            <a:ext cx="3428998" cy="369332"/>
          </a:xfrm>
          <a:prstGeom prst="rect">
            <a:avLst/>
          </a:prstGeom>
          <a:noFill/>
        </p:spPr>
        <p:txBody>
          <a:bodyPr wrap="square" rtlCol="0">
            <a:spAutoFit/>
          </a:bodyPr>
          <a:lstStyle/>
          <a:p>
            <a:pPr algn="ctr"/>
            <a:r>
              <a:rPr lang="en-US" u="sng" dirty="0">
                <a:solidFill>
                  <a:srgbClr val="FF0000"/>
                </a:solidFill>
                <a:latin typeface="Arial" panose="020B0604020202020204" pitchFamily="34" charset="0"/>
                <a:cs typeface="Arial" panose="020B0604020202020204" pitchFamily="34" charset="0"/>
              </a:rPr>
              <a:t>PHÍM CHỨC NĂNG</a:t>
            </a:r>
          </a:p>
        </p:txBody>
      </p:sp>
    </p:spTree>
    <p:extLst>
      <p:ext uri="{BB962C8B-B14F-4D97-AF65-F5344CB8AC3E}">
        <p14:creationId xmlns:p14="http://schemas.microsoft.com/office/powerpoint/2010/main" val="23099579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2571004605"/>
              </p:ext>
            </p:extLst>
          </p:nvPr>
        </p:nvGraphicFramePr>
        <p:xfrm>
          <a:off x="2057400" y="277963"/>
          <a:ext cx="4851400" cy="2133600"/>
        </p:xfrm>
        <a:graphic>
          <a:graphicData uri="http://schemas.openxmlformats.org/presentationml/2006/ole">
            <mc:AlternateContent xmlns:mc="http://schemas.openxmlformats.org/markup-compatibility/2006">
              <mc:Choice xmlns:v="urn:schemas-microsoft-com:vml" Requires="v">
                <p:oleObj name="Visio" r:id="rId2" imgW="5257948" imgH="2311458" progId="Visio.Drawing.11">
                  <p:embed/>
                </p:oleObj>
              </mc:Choice>
              <mc:Fallback>
                <p:oleObj name="Visio" r:id="rId2" imgW="5257948" imgH="2311458" progId="Visio.Drawing.11">
                  <p:embed/>
                  <p:pic>
                    <p:nvPicPr>
                      <p:cNvPr id="0" name="Object 2"/>
                      <p:cNvPicPr>
                        <a:picLocks noChangeAspect="1" noChangeArrowheads="1"/>
                      </p:cNvPicPr>
                      <p:nvPr/>
                    </p:nvPicPr>
                    <p:blipFill>
                      <a:blip r:embed="rId3"/>
                      <a:srcRect/>
                      <a:stretch>
                        <a:fillRect/>
                      </a:stretch>
                    </p:blipFill>
                    <p:spPr bwMode="auto">
                      <a:xfrm>
                        <a:off x="2057400" y="277963"/>
                        <a:ext cx="48514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4" name="TextBox 3"/>
          <p:cNvSpPr txBox="1"/>
          <p:nvPr/>
        </p:nvSpPr>
        <p:spPr>
          <a:xfrm>
            <a:off x="621792" y="2409887"/>
            <a:ext cx="8382000" cy="2707857"/>
          </a:xfrm>
          <a:prstGeom prst="rect">
            <a:avLst/>
          </a:prstGeom>
          <a:noFill/>
        </p:spPr>
        <p:txBody>
          <a:bodyPr wrap="square" rtlCol="0">
            <a:spAutoFit/>
          </a:bodyPr>
          <a:lstStyle/>
          <a:p>
            <a:pPr>
              <a:lnSpc>
                <a:spcPct val="107000"/>
              </a:lnSpc>
            </a:pPr>
            <a:r>
              <a:rPr lang="en-US" sz="1600" dirty="0" err="1">
                <a:latin typeface="Arial" pitchFamily="34" charset="0"/>
                <a:cs typeface="Arial" pitchFamily="34" charset="0"/>
              </a:rPr>
              <a:t>Sau</a:t>
            </a:r>
            <a:r>
              <a:rPr lang="en-US" sz="1600" dirty="0">
                <a:latin typeface="Arial" pitchFamily="34" charset="0"/>
                <a:cs typeface="Arial" pitchFamily="34" charset="0"/>
              </a:rPr>
              <a:t> </a:t>
            </a:r>
            <a:r>
              <a:rPr lang="en-US" sz="1600" dirty="0" err="1">
                <a:latin typeface="Arial" pitchFamily="34" charset="0"/>
                <a:cs typeface="Arial" pitchFamily="34" charset="0"/>
              </a:rPr>
              <a:t>khi</a:t>
            </a:r>
            <a:r>
              <a:rPr lang="en-US" sz="1600" dirty="0">
                <a:latin typeface="Arial" pitchFamily="34" charset="0"/>
                <a:cs typeface="Arial" pitchFamily="34" charset="0"/>
              </a:rPr>
              <a:t> </a:t>
            </a:r>
            <a:r>
              <a:rPr lang="en-US" sz="1600" dirty="0" err="1">
                <a:latin typeface="Arial" pitchFamily="34" charset="0"/>
                <a:cs typeface="Arial" pitchFamily="34" charset="0"/>
              </a:rPr>
              <a:t>cấp</a:t>
            </a:r>
            <a:r>
              <a:rPr lang="en-US" sz="1600" dirty="0">
                <a:latin typeface="Arial" pitchFamily="34" charset="0"/>
                <a:cs typeface="Arial" pitchFamily="34" charset="0"/>
              </a:rPr>
              <a:t> </a:t>
            </a:r>
            <a:r>
              <a:rPr lang="en-US" sz="1600" dirty="0" err="1">
                <a:latin typeface="Arial" pitchFamily="34" charset="0"/>
                <a:cs typeface="Arial" pitchFamily="34" charset="0"/>
              </a:rPr>
              <a:t>nguồn</a:t>
            </a:r>
            <a:r>
              <a:rPr lang="en-US" sz="1600" dirty="0">
                <a:latin typeface="Arial" pitchFamily="34" charset="0"/>
                <a:cs typeface="Arial" pitchFamily="34" charset="0"/>
              </a:rPr>
              <a:t> </a:t>
            </a:r>
            <a:r>
              <a:rPr lang="en-US" sz="1600" dirty="0" err="1">
                <a:latin typeface="Arial" pitchFamily="34" charset="0"/>
                <a:cs typeface="Arial" pitchFamily="34" charset="0"/>
              </a:rPr>
              <a:t>cho</a:t>
            </a:r>
            <a:r>
              <a:rPr lang="en-US" sz="1600" dirty="0">
                <a:latin typeface="Arial" pitchFamily="34" charset="0"/>
                <a:cs typeface="Arial" pitchFamily="34" charset="0"/>
              </a:rPr>
              <a:t> </a:t>
            </a:r>
            <a:r>
              <a:rPr lang="en-US" sz="1600" dirty="0" err="1">
                <a:latin typeface="Arial" pitchFamily="34" charset="0"/>
                <a:cs typeface="Arial" pitchFamily="34" charset="0"/>
              </a:rPr>
              <a:t>máy</a:t>
            </a:r>
            <a:r>
              <a:rPr lang="en-US" sz="1600" dirty="0">
                <a:latin typeface="Arial" pitchFamily="34" charset="0"/>
                <a:cs typeface="Arial" pitchFamily="34" charset="0"/>
              </a:rPr>
              <a:t>, </a:t>
            </a:r>
            <a:r>
              <a:rPr lang="en-US" sz="1600" dirty="0" err="1">
                <a:latin typeface="Arial" pitchFamily="34" charset="0"/>
                <a:cs typeface="Arial" pitchFamily="34" charset="0"/>
              </a:rPr>
              <a:t>bật</a:t>
            </a:r>
            <a:r>
              <a:rPr lang="en-US" sz="1600" dirty="0">
                <a:latin typeface="Arial" pitchFamily="34" charset="0"/>
                <a:cs typeface="Arial" pitchFamily="34" charset="0"/>
              </a:rPr>
              <a:t> </a:t>
            </a:r>
            <a:r>
              <a:rPr lang="en-US" sz="1600" dirty="0" err="1">
                <a:latin typeface="Arial" pitchFamily="34" charset="0"/>
                <a:cs typeface="Arial" pitchFamily="34" charset="0"/>
              </a:rPr>
              <a:t>công</a:t>
            </a:r>
            <a:r>
              <a:rPr lang="en-US" sz="1600" dirty="0">
                <a:latin typeface="Arial" pitchFamily="34" charset="0"/>
                <a:cs typeface="Arial" pitchFamily="34" charset="0"/>
              </a:rPr>
              <a:t> </a:t>
            </a:r>
            <a:r>
              <a:rPr lang="en-US" sz="1600" dirty="0" err="1">
                <a:latin typeface="Arial" pitchFamily="34" charset="0"/>
                <a:cs typeface="Arial" pitchFamily="34" charset="0"/>
              </a:rPr>
              <a:t>tắc</a:t>
            </a:r>
            <a:r>
              <a:rPr lang="en-US" sz="1600" dirty="0">
                <a:latin typeface="Arial" pitchFamily="34" charset="0"/>
                <a:cs typeface="Arial" pitchFamily="34" charset="0"/>
              </a:rPr>
              <a:t> </a:t>
            </a:r>
            <a:r>
              <a:rPr lang="en-US" sz="1600" dirty="0" err="1">
                <a:latin typeface="Arial" pitchFamily="34" charset="0"/>
                <a:cs typeface="Arial" pitchFamily="34" charset="0"/>
              </a:rPr>
              <a:t>nguồn</a:t>
            </a:r>
            <a:r>
              <a:rPr lang="en-US" sz="1600" dirty="0">
                <a:latin typeface="Arial" pitchFamily="34" charset="0"/>
                <a:cs typeface="Arial" pitchFamily="34" charset="0"/>
              </a:rPr>
              <a:t>, </a:t>
            </a:r>
            <a:r>
              <a:rPr lang="en-US" sz="1600" dirty="0" err="1">
                <a:latin typeface="Arial" pitchFamily="34" charset="0"/>
                <a:cs typeface="Arial" pitchFamily="34" charset="0"/>
              </a:rPr>
              <a:t>màn</a:t>
            </a:r>
            <a:r>
              <a:rPr lang="en-US" sz="1600" dirty="0">
                <a:latin typeface="Arial" pitchFamily="34" charset="0"/>
                <a:cs typeface="Arial" pitchFamily="34" charset="0"/>
              </a:rPr>
              <a:t> </a:t>
            </a:r>
            <a:r>
              <a:rPr lang="en-US" sz="1600" dirty="0" err="1">
                <a:latin typeface="Arial" pitchFamily="34" charset="0"/>
                <a:cs typeface="Arial" pitchFamily="34" charset="0"/>
              </a:rPr>
              <a:t>hình</a:t>
            </a:r>
            <a:r>
              <a:rPr lang="en-US" sz="1600" dirty="0">
                <a:latin typeface="Arial" pitchFamily="34" charset="0"/>
                <a:cs typeface="Arial" pitchFamily="34" charset="0"/>
              </a:rPr>
              <a:t> </a:t>
            </a:r>
            <a:r>
              <a:rPr lang="en-US" sz="1600" dirty="0" err="1">
                <a:latin typeface="Arial" pitchFamily="34" charset="0"/>
                <a:cs typeface="Arial" pitchFamily="34" charset="0"/>
              </a:rPr>
              <a:t>hiển</a:t>
            </a:r>
            <a:r>
              <a:rPr lang="en-US" sz="1600" dirty="0">
                <a:latin typeface="Arial" pitchFamily="34" charset="0"/>
                <a:cs typeface="Arial" pitchFamily="34" charset="0"/>
              </a:rPr>
              <a:t> </a:t>
            </a:r>
            <a:r>
              <a:rPr lang="en-US" sz="1600" dirty="0" err="1">
                <a:latin typeface="Arial" pitchFamily="34" charset="0"/>
                <a:cs typeface="Arial" pitchFamily="34" charset="0"/>
              </a:rPr>
              <a:t>thị</a:t>
            </a:r>
            <a:r>
              <a:rPr lang="en-US" sz="1600" dirty="0">
                <a:latin typeface="Arial" pitchFamily="34" charset="0"/>
                <a:cs typeface="Arial" pitchFamily="34" charset="0"/>
              </a:rPr>
              <a:t> </a:t>
            </a:r>
            <a:r>
              <a:rPr lang="en-US" sz="1600" dirty="0" err="1">
                <a:latin typeface="Arial" pitchFamily="34" charset="0"/>
                <a:cs typeface="Arial" pitchFamily="34" charset="0"/>
              </a:rPr>
              <a:t>các</a:t>
            </a:r>
            <a:r>
              <a:rPr lang="en-US" sz="1600" dirty="0">
                <a:latin typeface="Arial" pitchFamily="34" charset="0"/>
                <a:cs typeface="Arial" pitchFamily="34" charset="0"/>
              </a:rPr>
              <a:t> </a:t>
            </a:r>
            <a:r>
              <a:rPr lang="en-US" sz="1600" dirty="0" err="1">
                <a:latin typeface="Arial" pitchFamily="34" charset="0"/>
                <a:cs typeface="Arial" pitchFamily="34" charset="0"/>
              </a:rPr>
              <a:t>tham</a:t>
            </a:r>
            <a:r>
              <a:rPr lang="en-US" sz="1600" dirty="0">
                <a:latin typeface="Arial" pitchFamily="34" charset="0"/>
                <a:cs typeface="Arial" pitchFamily="34" charset="0"/>
              </a:rPr>
              <a:t> </a:t>
            </a:r>
            <a:r>
              <a:rPr lang="en-US" sz="1600" dirty="0" err="1">
                <a:latin typeface="Arial" pitchFamily="34" charset="0"/>
                <a:cs typeface="Arial" pitchFamily="34" charset="0"/>
              </a:rPr>
              <a:t>số</a:t>
            </a:r>
            <a:r>
              <a:rPr lang="en-US" sz="1600" dirty="0">
                <a:latin typeface="Arial" pitchFamily="34" charset="0"/>
                <a:cs typeface="Arial" pitchFamily="34" charset="0"/>
              </a:rPr>
              <a:t>:</a:t>
            </a:r>
          </a:p>
          <a:p>
            <a:pPr>
              <a:lnSpc>
                <a:spcPct val="107000"/>
              </a:lnSpc>
              <a:buFontTx/>
              <a:buChar char="-"/>
            </a:pPr>
            <a:r>
              <a:rPr lang="it-IT" sz="1600" dirty="0">
                <a:latin typeface="Arial" pitchFamily="34" charset="0"/>
                <a:cs typeface="Arial" pitchFamily="34" charset="0"/>
              </a:rPr>
              <a:t>Trạng thái loa ngoài: Bật/Tắt loa ngoài</a:t>
            </a:r>
          </a:p>
          <a:p>
            <a:pPr>
              <a:lnSpc>
                <a:spcPct val="107000"/>
              </a:lnSpc>
              <a:buFontTx/>
              <a:buChar char="-"/>
            </a:pPr>
            <a:r>
              <a:rPr lang="it-IT" sz="1600" dirty="0">
                <a:latin typeface="Arial" pitchFamily="34" charset="0"/>
                <a:cs typeface="Arial" pitchFamily="34" charset="0"/>
              </a:rPr>
              <a:t>Kết nối điều hưởng: Bật/Tắt điều hưởng</a:t>
            </a:r>
          </a:p>
          <a:p>
            <a:pPr>
              <a:lnSpc>
                <a:spcPct val="107000"/>
              </a:lnSpc>
              <a:buFontTx/>
              <a:buChar char="-"/>
            </a:pPr>
            <a:r>
              <a:rPr lang="it-IT" sz="1600" dirty="0">
                <a:latin typeface="Arial" pitchFamily="34" charset="0"/>
                <a:cs typeface="Arial" pitchFamily="34" charset="0"/>
              </a:rPr>
              <a:t>Giờ hiện tại: Thời gian của máy</a:t>
            </a:r>
          </a:p>
          <a:p>
            <a:pPr>
              <a:lnSpc>
                <a:spcPct val="107000"/>
              </a:lnSpc>
              <a:buFontTx/>
              <a:buChar char="-"/>
            </a:pPr>
            <a:r>
              <a:rPr lang="it-IT" sz="1600" dirty="0">
                <a:latin typeface="Arial" pitchFamily="34" charset="0"/>
                <a:cs typeface="Arial" pitchFamily="34" charset="0"/>
              </a:rPr>
              <a:t>Tọa độ GPS: Vị trí hiện tại của máy</a:t>
            </a:r>
          </a:p>
          <a:p>
            <a:pPr>
              <a:lnSpc>
                <a:spcPct val="107000"/>
              </a:lnSpc>
              <a:buFontTx/>
              <a:buChar char="-"/>
            </a:pPr>
            <a:r>
              <a:rPr lang="it-IT" sz="1600" dirty="0">
                <a:latin typeface="Arial" pitchFamily="34" charset="0"/>
                <a:cs typeface="Arial" pitchFamily="34" charset="0"/>
              </a:rPr>
              <a:t>Trạng thái điều hưởng: Điều hưởng OK/FAIL</a:t>
            </a:r>
          </a:p>
          <a:p>
            <a:pPr>
              <a:lnSpc>
                <a:spcPct val="107000"/>
              </a:lnSpc>
              <a:buFontTx/>
              <a:buChar char="-"/>
            </a:pPr>
            <a:r>
              <a:rPr lang="it-IT" sz="1600" dirty="0">
                <a:latin typeface="Arial" pitchFamily="34" charset="0"/>
                <a:cs typeface="Arial" pitchFamily="34" charset="0"/>
              </a:rPr>
              <a:t>Kênh hiện tại: Thông tin kênh</a:t>
            </a:r>
          </a:p>
          <a:p>
            <a:pPr>
              <a:lnSpc>
                <a:spcPct val="107000"/>
              </a:lnSpc>
              <a:buFontTx/>
              <a:buChar char="-"/>
            </a:pPr>
            <a:r>
              <a:rPr lang="it-IT" sz="1600" dirty="0">
                <a:latin typeface="Arial" pitchFamily="34" charset="0"/>
                <a:cs typeface="Arial" pitchFamily="34" charset="0"/>
              </a:rPr>
              <a:t>Chế độ hiện tại: Tham số kênh</a:t>
            </a:r>
          </a:p>
          <a:p>
            <a:pPr>
              <a:lnSpc>
                <a:spcPct val="107000"/>
              </a:lnSpc>
              <a:buFontTx/>
              <a:buChar char="-"/>
            </a:pPr>
            <a:r>
              <a:rPr lang="it-IT" sz="1600" dirty="0">
                <a:latin typeface="Arial" pitchFamily="34" charset="0"/>
                <a:cs typeface="Arial" pitchFamily="34" charset="0"/>
              </a:rPr>
              <a:t>Phím điều khiển mềm: Tương ứng từng cửa sổ</a:t>
            </a:r>
          </a:p>
          <a:p>
            <a:pPr>
              <a:lnSpc>
                <a:spcPct val="107000"/>
              </a:lnSpc>
              <a:buFontTx/>
              <a:buChar char="-"/>
            </a:pPr>
            <a:r>
              <a:rPr lang="it-IT" sz="1600" dirty="0">
                <a:latin typeface="Arial" pitchFamily="34" charset="0"/>
                <a:cs typeface="Arial" pitchFamily="34" charset="0"/>
              </a:rPr>
              <a:t>Thang tín hiệu phát: tỷ số sóng đứng và phần trăm công suất phát</a:t>
            </a:r>
            <a:endParaRPr lang="en-US" sz="1600" dirty="0">
              <a:latin typeface="Arial" pitchFamily="34" charset="0"/>
              <a:cs typeface="Arial" pitchFamily="34" charset="0"/>
            </a:endParaRPr>
          </a:p>
        </p:txBody>
      </p:sp>
      <p:sp>
        <p:nvSpPr>
          <p:cNvPr id="6" name="TextBox 5"/>
          <p:cNvSpPr txBox="1"/>
          <p:nvPr/>
        </p:nvSpPr>
        <p:spPr>
          <a:xfrm>
            <a:off x="-1447800" y="0"/>
            <a:ext cx="5965371" cy="369332"/>
          </a:xfrm>
          <a:prstGeom prst="rect">
            <a:avLst/>
          </a:prstGeom>
          <a:noFill/>
        </p:spPr>
        <p:txBody>
          <a:bodyPr wrap="square" rtlCol="0">
            <a:spAutoFit/>
          </a:bodyPr>
          <a:lstStyle/>
          <a:p>
            <a:pPr algn="ctr"/>
            <a:r>
              <a:rPr lang="en-US" dirty="0">
                <a:solidFill>
                  <a:srgbClr val="FF0000"/>
                </a:solidFill>
                <a:latin typeface="Arial" panose="020B0604020202020204" pitchFamily="34" charset="0"/>
                <a:cs typeface="Arial" panose="020B0604020202020204" pitchFamily="34" charset="0"/>
              </a:rPr>
              <a:t>MÀN </a:t>
            </a:r>
            <a:r>
              <a:rPr lang="en-US">
                <a:solidFill>
                  <a:srgbClr val="FF0000"/>
                </a:solidFill>
                <a:latin typeface="Arial" panose="020B0604020202020204" pitchFamily="34" charset="0"/>
                <a:cs typeface="Arial" panose="020B0604020202020204" pitchFamily="34" charset="0"/>
              </a:rPr>
              <a:t>HÌNH HIỂN THỊ </a:t>
            </a:r>
            <a:endParaRPr lang="en-US"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09957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5D9F9B4-30D2-C835-F8CD-949C3259066E}"/>
              </a:ext>
            </a:extLst>
          </p:cNvPr>
          <p:cNvGrpSpPr/>
          <p:nvPr/>
        </p:nvGrpSpPr>
        <p:grpSpPr>
          <a:xfrm>
            <a:off x="0" y="285750"/>
            <a:ext cx="9144000" cy="3839202"/>
            <a:chOff x="0" y="819150"/>
            <a:chExt cx="9144000" cy="3839202"/>
          </a:xfrm>
        </p:grpSpPr>
        <p:sp>
          <p:nvSpPr>
            <p:cNvPr id="2" name="Rectangle 1"/>
            <p:cNvSpPr/>
            <p:nvPr/>
          </p:nvSpPr>
          <p:spPr>
            <a:xfrm>
              <a:off x="2438400" y="819150"/>
              <a:ext cx="4134786" cy="369332"/>
            </a:xfrm>
            <a:prstGeom prst="rect">
              <a:avLst/>
            </a:prstGeom>
          </p:spPr>
          <p:txBody>
            <a:bodyPr wrap="none">
              <a:spAutoFit/>
            </a:bodyPr>
            <a:lstStyle/>
            <a:p>
              <a:r>
                <a:rPr lang="en-US" b="1">
                  <a:solidFill>
                    <a:srgbClr val="FF0000"/>
                  </a:solidFill>
                  <a:latin typeface="Times New Roman" panose="02020603050405020304" pitchFamily="18" charset="0"/>
                  <a:cs typeface="Times New Roman" panose="02020603050405020304" pitchFamily="18" charset="0"/>
                </a:rPr>
                <a:t>I. TỔNG QUAN XE VÔ TUYẾN ĐIỆN </a:t>
              </a:r>
            </a:p>
          </p:txBody>
        </p:sp>
        <p:sp>
          <p:nvSpPr>
            <p:cNvPr id="3" name="Rectangle 2"/>
            <p:cNvSpPr/>
            <p:nvPr/>
          </p:nvSpPr>
          <p:spPr>
            <a:xfrm>
              <a:off x="0" y="1106010"/>
              <a:ext cx="2899192" cy="369332"/>
            </a:xfrm>
            <a:prstGeom prst="rect">
              <a:avLst/>
            </a:prstGeom>
          </p:spPr>
          <p:txBody>
            <a:bodyPr wrap="none">
              <a:spAutoFit/>
            </a:bodyPr>
            <a:lstStyle/>
            <a:p>
              <a:r>
                <a:rPr lang="en-US" b="1" dirty="0">
                  <a:solidFill>
                    <a:srgbClr val="0070C0"/>
                  </a:solidFill>
                  <a:latin typeface="Times New Roman" panose="02020603050405020304" pitchFamily="18" charset="0"/>
                  <a:cs typeface="Times New Roman" panose="02020603050405020304" pitchFamily="18" charset="0"/>
                </a:rPr>
                <a:t>1. </a:t>
              </a:r>
              <a:r>
                <a:rPr lang="en-US" b="1" dirty="0" err="1">
                  <a:solidFill>
                    <a:srgbClr val="0070C0"/>
                  </a:solidFill>
                  <a:latin typeface="Times New Roman" panose="02020603050405020304" pitchFamily="18" charset="0"/>
                  <a:cs typeface="Times New Roman" panose="02020603050405020304" pitchFamily="18" charset="0"/>
                </a:rPr>
                <a:t>Tính</a:t>
              </a:r>
              <a:r>
                <a:rPr lang="en-US" b="1" dirty="0">
                  <a:solidFill>
                    <a:srgbClr val="0070C0"/>
                  </a:solidFill>
                  <a:latin typeface="Times New Roman" panose="02020603050405020304" pitchFamily="18" charset="0"/>
                  <a:cs typeface="Times New Roman" panose="02020603050405020304" pitchFamily="18" charset="0"/>
                </a:rPr>
                <a:t> </a:t>
              </a:r>
              <a:r>
                <a:rPr lang="en-US" b="1" dirty="0" err="1">
                  <a:solidFill>
                    <a:srgbClr val="0070C0"/>
                  </a:solidFill>
                  <a:latin typeface="Times New Roman" panose="02020603050405020304" pitchFamily="18" charset="0"/>
                  <a:cs typeface="Times New Roman" panose="02020603050405020304" pitchFamily="18" charset="0"/>
                </a:rPr>
                <a:t>năng</a:t>
              </a:r>
              <a:r>
                <a:rPr lang="en-US" b="1" dirty="0">
                  <a:solidFill>
                    <a:srgbClr val="0070C0"/>
                  </a:solidFill>
                  <a:latin typeface="Times New Roman" panose="02020603050405020304" pitchFamily="18" charset="0"/>
                  <a:cs typeface="Times New Roman" panose="02020603050405020304" pitchFamily="18" charset="0"/>
                </a:rPr>
                <a:t> </a:t>
              </a:r>
              <a:r>
                <a:rPr lang="en-US" b="1" dirty="0" err="1">
                  <a:solidFill>
                    <a:srgbClr val="0070C0"/>
                  </a:solidFill>
                  <a:latin typeface="Times New Roman" panose="02020603050405020304" pitchFamily="18" charset="0"/>
                  <a:cs typeface="Times New Roman" panose="02020603050405020304" pitchFamily="18" charset="0"/>
                </a:rPr>
                <a:t>chiến</a:t>
              </a:r>
              <a:r>
                <a:rPr lang="en-US" b="1" dirty="0">
                  <a:solidFill>
                    <a:srgbClr val="0070C0"/>
                  </a:solidFill>
                  <a:latin typeface="Times New Roman" panose="02020603050405020304" pitchFamily="18" charset="0"/>
                  <a:cs typeface="Times New Roman" panose="02020603050405020304" pitchFamily="18" charset="0"/>
                </a:rPr>
                <a:t> </a:t>
              </a:r>
              <a:r>
                <a:rPr lang="en-US" b="1" dirty="0" err="1">
                  <a:solidFill>
                    <a:srgbClr val="0070C0"/>
                  </a:solidFill>
                  <a:latin typeface="Times New Roman" panose="02020603050405020304" pitchFamily="18" charset="0"/>
                  <a:cs typeface="Times New Roman" panose="02020603050405020304" pitchFamily="18" charset="0"/>
                </a:rPr>
                <a:t>kỹ</a:t>
              </a:r>
              <a:r>
                <a:rPr lang="en-US" b="1" dirty="0">
                  <a:solidFill>
                    <a:srgbClr val="0070C0"/>
                  </a:solidFill>
                  <a:latin typeface="Times New Roman" panose="02020603050405020304" pitchFamily="18" charset="0"/>
                  <a:cs typeface="Times New Roman" panose="02020603050405020304" pitchFamily="18" charset="0"/>
                </a:rPr>
                <a:t> </a:t>
              </a:r>
              <a:r>
                <a:rPr lang="en-US" b="1" dirty="0" err="1">
                  <a:solidFill>
                    <a:srgbClr val="0070C0"/>
                  </a:solidFill>
                  <a:latin typeface="Times New Roman" panose="02020603050405020304" pitchFamily="18" charset="0"/>
                  <a:cs typeface="Times New Roman" panose="02020603050405020304" pitchFamily="18" charset="0"/>
                </a:rPr>
                <a:t>thuật</a:t>
              </a:r>
              <a:endParaRPr lang="en-US" b="1" dirty="0">
                <a:solidFill>
                  <a:srgbClr val="0070C0"/>
                </a:solidFill>
                <a:latin typeface="Times New Roman" panose="02020603050405020304" pitchFamily="18" charset="0"/>
                <a:cs typeface="Times New Roman" panose="02020603050405020304" pitchFamily="18" charset="0"/>
              </a:endParaRPr>
            </a:p>
          </p:txBody>
        </p:sp>
        <p:sp>
          <p:nvSpPr>
            <p:cNvPr id="6" name="Rectangle 5"/>
            <p:cNvSpPr/>
            <p:nvPr/>
          </p:nvSpPr>
          <p:spPr>
            <a:xfrm>
              <a:off x="0" y="1857585"/>
              <a:ext cx="9144000" cy="2800767"/>
            </a:xfrm>
            <a:prstGeom prst="rect">
              <a:avLst/>
            </a:prstGeom>
          </p:spPr>
          <p:txBody>
            <a:bodyPr wrap="square">
              <a:spAutoFit/>
            </a:bodyPr>
            <a:lstStyle/>
            <a:p>
              <a:pPr marL="285750" indent="-285750" algn="just">
                <a:buFont typeface="Wingdings" panose="05000000000000000000" pitchFamily="2" charset="2"/>
                <a:buChar char="v"/>
              </a:pPr>
              <a:r>
                <a:rPr lang="vi-VN" sz="1600">
                  <a:solidFill>
                    <a:srgbClr val="000000"/>
                  </a:solidFill>
                  <a:latin typeface="Times New Roman"/>
                  <a:ea typeface="Arial"/>
                </a:rPr>
                <a:t>Xe vô tuyến điện là một thành phần của tổng trạm thông tin cơ động cấp chiến lược - chiến dịch, xe có thể tổ chức liên lạc ở các chế độ thoại (thoại rõ, thoại mật, thoại số, thoại số mật), báo, truyền số liệu, truyền ảnh qua kênh vô tuyến</a:t>
              </a:r>
            </a:p>
            <a:p>
              <a:pPr algn="just"/>
              <a:endParaRPr lang="vi-VN" sz="1600">
                <a:solidFill>
                  <a:srgbClr val="000000"/>
                </a:solidFill>
                <a:latin typeface="Times New Roman"/>
                <a:ea typeface="Arial"/>
              </a:endParaRPr>
            </a:p>
            <a:p>
              <a:pPr marL="285750" indent="-285750" algn="just">
                <a:buFont typeface="Wingdings" panose="05000000000000000000" pitchFamily="2" charset="2"/>
                <a:buChar char="v"/>
              </a:pPr>
              <a:r>
                <a:rPr lang="vi-VN" sz="1600">
                  <a:solidFill>
                    <a:srgbClr val="000000"/>
                  </a:solidFill>
                  <a:latin typeface="Times New Roman"/>
                  <a:ea typeface="Arial"/>
                </a:rPr>
                <a:t>Xe vô tuyến điện cho phép kết nối rộng rãi với nhiều phương thức liên lạc, có thể tương thích và kết nối với các hệ thống như: hệ thống VTĐsn, hệ thống VTĐscn, hệ thống điện thoại  PSTN, hệ thống Trunking, hệ thống Satcom, hệ thống TETRA, bộ đàm UHF/VHF…</a:t>
              </a:r>
            </a:p>
            <a:p>
              <a:pPr algn="just"/>
              <a:endParaRPr lang="vi-VN" sz="1600">
                <a:solidFill>
                  <a:srgbClr val="000000"/>
                </a:solidFill>
                <a:latin typeface="Times New Roman"/>
                <a:ea typeface="Arial"/>
              </a:endParaRPr>
            </a:p>
            <a:p>
              <a:pPr marL="285750" indent="-285750" algn="just">
                <a:buFont typeface="Wingdings" panose="05000000000000000000" pitchFamily="2" charset="2"/>
                <a:buChar char="v"/>
              </a:pPr>
              <a:r>
                <a:rPr lang="it-IT" sz="1600">
                  <a:solidFill>
                    <a:srgbClr val="000000"/>
                  </a:solidFill>
                  <a:latin typeface="Times New Roman"/>
                  <a:ea typeface="Arial"/>
                </a:rPr>
                <a:t>Xe được thiết kế dưới dạng các tủ độc lập</a:t>
              </a:r>
              <a:r>
                <a:rPr lang="vi-VN" sz="1600">
                  <a:solidFill>
                    <a:srgbClr val="000000"/>
                  </a:solidFill>
                  <a:latin typeface="Times New Roman"/>
                  <a:ea typeface="Arial"/>
                </a:rPr>
                <a:t>. Mỗi</a:t>
              </a:r>
              <a:r>
                <a:rPr lang="it-IT" sz="1600">
                  <a:solidFill>
                    <a:srgbClr val="000000"/>
                  </a:solidFill>
                  <a:latin typeface="Times New Roman"/>
                  <a:ea typeface="Arial"/>
                </a:rPr>
                <a:t> tủ</a:t>
              </a:r>
              <a:r>
                <a:rPr lang="vi-VN" sz="1600">
                  <a:solidFill>
                    <a:srgbClr val="000000"/>
                  </a:solidFill>
                  <a:latin typeface="Times New Roman"/>
                  <a:ea typeface="Arial"/>
                </a:rPr>
                <a:t> là một vali rack 19 inch</a:t>
              </a:r>
              <a:r>
                <a:rPr lang="it-IT" sz="1600">
                  <a:solidFill>
                    <a:srgbClr val="000000"/>
                  </a:solidFill>
                  <a:latin typeface="Times New Roman"/>
                  <a:ea typeface="Arial"/>
                </a:rPr>
                <a:t> có thể dễ dàng tháo lắp, cơ động phục vụ các tình huống thông tin khác nhau, phù hợp với nhiều địa hình tác chiến đa dạng. </a:t>
              </a:r>
              <a:endParaRPr lang="en-US" sz="1600">
                <a:solidFill>
                  <a:srgbClr val="000000"/>
                </a:solidFill>
                <a:latin typeface="Times New Roman"/>
                <a:ea typeface="Arial"/>
              </a:endParaRPr>
            </a:p>
            <a:p>
              <a:pPr marL="285750" indent="-285750" algn="just">
                <a:buFontTx/>
                <a:buChar char="-"/>
              </a:pPr>
              <a:endParaRPr lang="en-US" sz="1600"/>
            </a:p>
          </p:txBody>
        </p:sp>
        <p:sp>
          <p:nvSpPr>
            <p:cNvPr id="8" name="Rectangle 7"/>
            <p:cNvSpPr/>
            <p:nvPr/>
          </p:nvSpPr>
          <p:spPr>
            <a:xfrm>
              <a:off x="0" y="1488253"/>
              <a:ext cx="2770951" cy="369332"/>
            </a:xfrm>
            <a:prstGeom prst="rect">
              <a:avLst/>
            </a:prstGeom>
          </p:spPr>
          <p:txBody>
            <a:bodyPr wrap="none">
              <a:spAutoFit/>
            </a:bodyPr>
            <a:lstStyle/>
            <a:p>
              <a:r>
                <a:rPr lang="vi-VN" b="1" i="1" dirty="0">
                  <a:latin typeface="Times New Roman" panose="02020603050405020304" pitchFamily="18" charset="0"/>
                  <a:cs typeface="Times New Roman" panose="02020603050405020304" pitchFamily="18" charset="0"/>
                </a:rPr>
                <a:t>1.</a:t>
              </a:r>
              <a:r>
                <a:rPr lang="en-US" b="1" i="1" dirty="0">
                  <a:latin typeface="Times New Roman" panose="02020603050405020304" pitchFamily="18" charset="0"/>
                  <a:cs typeface="Times New Roman" panose="02020603050405020304" pitchFamily="18" charset="0"/>
                </a:rPr>
                <a:t>1. </a:t>
              </a:r>
              <a:r>
                <a:rPr lang="en-US" b="1" i="1" dirty="0" err="1">
                  <a:latin typeface="Times New Roman" panose="02020603050405020304" pitchFamily="18" charset="0"/>
                  <a:cs typeface="Times New Roman" panose="02020603050405020304" pitchFamily="18" charset="0"/>
                </a:rPr>
                <a:t>Tính</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năng</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chiến</a:t>
              </a:r>
              <a:r>
                <a:rPr lang="en-US" b="1" i="1" dirty="0">
                  <a:latin typeface="Times New Roman" panose="02020603050405020304" pitchFamily="18" charset="0"/>
                  <a:cs typeface="Times New Roman" panose="02020603050405020304" pitchFamily="18" charset="0"/>
                </a:rPr>
                <a:t> </a:t>
              </a:r>
              <a:r>
                <a:rPr lang="en-US" b="1" i="1" dirty="0" err="1">
                  <a:latin typeface="Times New Roman" panose="02020603050405020304" pitchFamily="18" charset="0"/>
                  <a:cs typeface="Times New Roman" panose="02020603050405020304" pitchFamily="18" charset="0"/>
                </a:rPr>
                <a:t>thuật</a:t>
              </a:r>
              <a:endParaRPr lang="en-US" b="1" i="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0465437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p:cNvPicPr>
            <a:picLocks noChangeAspect="1" noChangeArrowheads="1"/>
          </p:cNvPicPr>
          <p:nvPr/>
        </p:nvPicPr>
        <p:blipFill>
          <a:blip r:embed="rId2" cstate="print"/>
          <a:srcRect/>
          <a:stretch>
            <a:fillRect/>
          </a:stretch>
        </p:blipFill>
        <p:spPr bwMode="auto">
          <a:xfrm>
            <a:off x="0" y="0"/>
            <a:ext cx="3411279" cy="2096633"/>
          </a:xfrm>
          <a:prstGeom prst="rect">
            <a:avLst/>
          </a:prstGeom>
          <a:noFill/>
          <a:ln w="9525">
            <a:noFill/>
            <a:miter lim="800000"/>
            <a:headEnd/>
            <a:tailEnd/>
          </a:ln>
        </p:spPr>
      </p:pic>
      <p:pic>
        <p:nvPicPr>
          <p:cNvPr id="4" name="Picture 7"/>
          <p:cNvPicPr>
            <a:picLocks noChangeAspect="1" noChangeArrowheads="1"/>
          </p:cNvPicPr>
          <p:nvPr/>
        </p:nvPicPr>
        <p:blipFill>
          <a:blip r:embed="rId3" cstate="print"/>
          <a:srcRect/>
          <a:stretch>
            <a:fillRect/>
          </a:stretch>
        </p:blipFill>
        <p:spPr bwMode="auto">
          <a:xfrm>
            <a:off x="49986" y="2065171"/>
            <a:ext cx="3200401" cy="897147"/>
          </a:xfrm>
          <a:prstGeom prst="rect">
            <a:avLst/>
          </a:prstGeom>
          <a:noFill/>
          <a:ln w="9525">
            <a:noFill/>
            <a:miter lim="800000"/>
            <a:headEnd/>
            <a:tailEnd/>
          </a:ln>
        </p:spPr>
      </p:pic>
      <p:pic>
        <p:nvPicPr>
          <p:cNvPr id="6" name="Picture 8"/>
          <p:cNvPicPr>
            <a:picLocks noChangeAspect="1" noChangeArrowheads="1"/>
          </p:cNvPicPr>
          <p:nvPr/>
        </p:nvPicPr>
        <p:blipFill>
          <a:blip r:embed="rId4" cstate="print"/>
          <a:srcRect/>
          <a:stretch>
            <a:fillRect/>
          </a:stretch>
        </p:blipFill>
        <p:spPr bwMode="auto">
          <a:xfrm>
            <a:off x="609600" y="2962318"/>
            <a:ext cx="1905000" cy="2148025"/>
          </a:xfrm>
          <a:prstGeom prst="rect">
            <a:avLst/>
          </a:prstGeom>
          <a:noFill/>
          <a:ln w="9525">
            <a:noFill/>
            <a:miter lim="800000"/>
            <a:headEnd/>
            <a:tailEnd/>
          </a:ln>
        </p:spPr>
      </p:pic>
      <p:sp>
        <p:nvSpPr>
          <p:cNvPr id="7" name="TextBox 6"/>
          <p:cNvSpPr txBox="1"/>
          <p:nvPr/>
        </p:nvSpPr>
        <p:spPr>
          <a:xfrm>
            <a:off x="3399314" y="1926202"/>
            <a:ext cx="5744686" cy="2200089"/>
          </a:xfrm>
          <a:prstGeom prst="rect">
            <a:avLst/>
          </a:prstGeom>
          <a:noFill/>
        </p:spPr>
        <p:txBody>
          <a:bodyPr wrap="square" rtlCol="0">
            <a:spAutoFit/>
          </a:bodyPr>
          <a:lstStyle/>
          <a:p>
            <a:pPr lvl="0">
              <a:lnSpc>
                <a:spcPct val="107000"/>
              </a:lnSpc>
            </a:pPr>
            <a:r>
              <a:rPr lang="it-IT" sz="1600" b="1" dirty="0">
                <a:latin typeface="Arial" pitchFamily="34" charset="0"/>
                <a:cs typeface="Arial" pitchFamily="34" charset="0"/>
              </a:rPr>
              <a:t>1.Chuyển kênh</a:t>
            </a:r>
            <a:endParaRPr lang="en-US" sz="1600" b="1" dirty="0">
              <a:latin typeface="Arial" pitchFamily="34" charset="0"/>
              <a:cs typeface="Arial" pitchFamily="34" charset="0"/>
            </a:endParaRPr>
          </a:p>
          <a:p>
            <a:pPr>
              <a:lnSpc>
                <a:spcPct val="107000"/>
              </a:lnSpc>
            </a:pPr>
            <a:r>
              <a:rPr lang="it-IT" sz="1600" dirty="0">
                <a:latin typeface="Arial" pitchFamily="34" charset="0"/>
                <a:cs typeface="Arial" pitchFamily="34" charset="0"/>
              </a:rPr>
              <a:t>Có hai cách sau để chuyển kênh:</a:t>
            </a:r>
            <a:endParaRPr lang="en-US" sz="1600" dirty="0">
              <a:latin typeface="Arial" pitchFamily="34" charset="0"/>
              <a:cs typeface="Arial" pitchFamily="34" charset="0"/>
            </a:endParaRPr>
          </a:p>
          <a:p>
            <a:pPr lvl="0">
              <a:lnSpc>
                <a:spcPct val="107000"/>
              </a:lnSpc>
            </a:pPr>
            <a:r>
              <a:rPr lang="pt-BR" sz="1600" dirty="0">
                <a:latin typeface="Arial" pitchFamily="34" charset="0"/>
                <a:cs typeface="Arial" pitchFamily="34" charset="0"/>
              </a:rPr>
              <a:t>- Cách 1: Bấm hai phím [CH+] và [CH-] để chuyển lần lượt đến từng kênh.</a:t>
            </a:r>
            <a:endParaRPr lang="en-US" sz="1600" dirty="0">
              <a:latin typeface="Arial" pitchFamily="34" charset="0"/>
              <a:cs typeface="Arial" pitchFamily="34" charset="0"/>
            </a:endParaRPr>
          </a:p>
          <a:p>
            <a:pPr>
              <a:lnSpc>
                <a:spcPct val="107000"/>
              </a:lnSpc>
            </a:pPr>
            <a:r>
              <a:rPr lang="pt-BR" sz="1600" dirty="0">
                <a:latin typeface="Arial" pitchFamily="34" charset="0"/>
                <a:cs typeface="Arial" pitchFamily="34" charset="0"/>
              </a:rPr>
              <a:t>- Cách 2: Chuyển nhanh bất kỳ kênh nào trong 100 kênh</a:t>
            </a:r>
          </a:p>
          <a:p>
            <a:pPr lvl="0">
              <a:lnSpc>
                <a:spcPct val="107000"/>
              </a:lnSpc>
            </a:pPr>
            <a:r>
              <a:rPr lang="it-IT" sz="1600" dirty="0">
                <a:latin typeface="Arial" pitchFamily="34" charset="0"/>
                <a:cs typeface="Arial" pitchFamily="34" charset="0"/>
              </a:rPr>
              <a:t>Bước 1: Bấm phím [CHANNEL]/[F1] để cho phép nhập kênh.</a:t>
            </a:r>
            <a:endParaRPr lang="en-US" sz="1600" dirty="0">
              <a:latin typeface="Arial" pitchFamily="34" charset="0"/>
              <a:cs typeface="Arial" pitchFamily="34" charset="0"/>
            </a:endParaRPr>
          </a:p>
          <a:p>
            <a:pPr lvl="0">
              <a:lnSpc>
                <a:spcPct val="107000"/>
              </a:lnSpc>
            </a:pPr>
            <a:r>
              <a:rPr lang="it-IT" sz="1600" dirty="0">
                <a:latin typeface="Arial" pitchFamily="34" charset="0"/>
                <a:cs typeface="Arial" pitchFamily="34" charset="0"/>
              </a:rPr>
              <a:t>Bước 2: Nhập chỉ số kênh (0 đến 99).</a:t>
            </a:r>
            <a:endParaRPr lang="en-US" sz="1600" dirty="0">
              <a:latin typeface="Arial" pitchFamily="34" charset="0"/>
              <a:cs typeface="Arial" pitchFamily="34" charset="0"/>
            </a:endParaRPr>
          </a:p>
          <a:p>
            <a:pPr>
              <a:lnSpc>
                <a:spcPct val="107000"/>
              </a:lnSpc>
            </a:pPr>
            <a:r>
              <a:rPr lang="it-IT" sz="1600" dirty="0">
                <a:latin typeface="Arial" pitchFamily="34" charset="0"/>
                <a:cs typeface="Arial" pitchFamily="34" charset="0"/>
              </a:rPr>
              <a:t>Bước 3: Bấm [  </a:t>
            </a:r>
            <a:r>
              <a:rPr lang="en-US" sz="1600" dirty="0">
                <a:latin typeface="Arial" pitchFamily="34" charset="0"/>
                <a:cs typeface="Arial" pitchFamily="34" charset="0"/>
              </a:rPr>
              <a:t> </a:t>
            </a:r>
            <a:r>
              <a:rPr lang="it-IT" sz="1600" dirty="0">
                <a:latin typeface="Arial" pitchFamily="34" charset="0"/>
                <a:cs typeface="Arial" pitchFamily="34" charset="0"/>
              </a:rPr>
              <a:t>] để xác nhận hoặc [ESC] để hủy.</a:t>
            </a:r>
            <a:endParaRPr lang="en-US" sz="1600" dirty="0">
              <a:latin typeface="Arial" pitchFamily="34" charset="0"/>
              <a:cs typeface="Arial" pitchFamily="34" charset="0"/>
            </a:endParaRPr>
          </a:p>
        </p:txBody>
      </p:sp>
      <p:sp>
        <p:nvSpPr>
          <p:cNvPr id="8" name="TextBox 7"/>
          <p:cNvSpPr txBox="1"/>
          <p:nvPr/>
        </p:nvSpPr>
        <p:spPr>
          <a:xfrm>
            <a:off x="4191000" y="361950"/>
            <a:ext cx="4455885" cy="369332"/>
          </a:xfrm>
          <a:prstGeom prst="rect">
            <a:avLst/>
          </a:prstGeom>
          <a:noFill/>
        </p:spPr>
        <p:txBody>
          <a:bodyPr wrap="square" rtlCol="0">
            <a:spAutoFit/>
          </a:bodyPr>
          <a:lstStyle/>
          <a:p>
            <a:pPr algn="ctr"/>
            <a:r>
              <a:rPr lang="en-US" dirty="0">
                <a:solidFill>
                  <a:srgbClr val="FF0000"/>
                </a:solidFill>
                <a:latin typeface="Arial" pitchFamily="34" charset="0"/>
                <a:cs typeface="Arial" pitchFamily="34" charset="0"/>
              </a:rPr>
              <a:t>CÀI ĐẶT CÁC THAM SỐ KÊNH</a:t>
            </a:r>
          </a:p>
        </p:txBody>
      </p:sp>
      <p:pic>
        <p:nvPicPr>
          <p:cNvPr id="9" name="Picture 9"/>
          <p:cNvPicPr>
            <a:picLocks noChangeAspect="1" noChangeArrowheads="1"/>
          </p:cNvPicPr>
          <p:nvPr/>
        </p:nvPicPr>
        <p:blipFill>
          <a:blip r:embed="rId5" cstate="print"/>
          <a:srcRect/>
          <a:stretch>
            <a:fillRect/>
          </a:stretch>
        </p:blipFill>
        <p:spPr bwMode="auto">
          <a:xfrm>
            <a:off x="4801209" y="3836569"/>
            <a:ext cx="162983" cy="215437"/>
          </a:xfrm>
          <a:prstGeom prst="rect">
            <a:avLst/>
          </a:prstGeom>
          <a:noFill/>
          <a:ln w="9525">
            <a:noFill/>
            <a:miter lim="800000"/>
            <a:headEnd/>
            <a:tailEnd/>
          </a:ln>
        </p:spPr>
      </p:pic>
    </p:spTree>
    <p:extLst>
      <p:ext uri="{BB962C8B-B14F-4D97-AF65-F5344CB8AC3E}">
        <p14:creationId xmlns:p14="http://schemas.microsoft.com/office/powerpoint/2010/main" val="23099579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270" y="514350"/>
            <a:ext cx="2514600" cy="1447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3" cstate="print"/>
          <a:srcRect/>
          <a:stretch>
            <a:fillRect/>
          </a:stretch>
        </p:blipFill>
        <p:spPr bwMode="auto">
          <a:xfrm>
            <a:off x="76200" y="1961707"/>
            <a:ext cx="2894439" cy="839825"/>
          </a:xfrm>
          <a:prstGeom prst="rect">
            <a:avLst/>
          </a:prstGeom>
          <a:noFill/>
          <a:ln w="9525">
            <a:noFill/>
            <a:miter lim="800000"/>
            <a:headEnd/>
            <a:tailEnd/>
          </a:ln>
        </p:spPr>
      </p:pic>
      <p:graphicFrame>
        <p:nvGraphicFramePr>
          <p:cNvPr id="2" name="Object 1"/>
          <p:cNvGraphicFramePr>
            <a:graphicFrameLocks noChangeAspect="1"/>
          </p:cNvGraphicFramePr>
          <p:nvPr>
            <p:extLst>
              <p:ext uri="{D42A27DB-BD31-4B8C-83A1-F6EECF244321}">
                <p14:modId xmlns:p14="http://schemas.microsoft.com/office/powerpoint/2010/main" val="910030561"/>
              </p:ext>
            </p:extLst>
          </p:nvPr>
        </p:nvGraphicFramePr>
        <p:xfrm>
          <a:off x="338270" y="3486150"/>
          <a:ext cx="2575619" cy="1480853"/>
        </p:xfrm>
        <a:graphic>
          <a:graphicData uri="http://schemas.openxmlformats.org/presentationml/2006/ole">
            <mc:AlternateContent xmlns:mc="http://schemas.openxmlformats.org/markup-compatibility/2006">
              <mc:Choice xmlns:v="urn:schemas-microsoft-com:vml" Requires="v">
                <p:oleObj name="Visio" r:id="rId4" imgW="3299028" imgH="1890263" progId="Visio.Drawing.11">
                  <p:embed/>
                </p:oleObj>
              </mc:Choice>
              <mc:Fallback>
                <p:oleObj name="Visio" r:id="rId4" imgW="3299028" imgH="1890263" progId="Visio.Drawing.11">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8270" y="3486150"/>
                        <a:ext cx="2575619" cy="1480853"/>
                      </a:xfrm>
                      <a:prstGeom prst="rect">
                        <a:avLst/>
                      </a:prstGeom>
                      <a:noFill/>
                      <a:ln>
                        <a:noFill/>
                      </a:ln>
                    </p:spPr>
                  </p:pic>
                </p:oleObj>
              </mc:Fallback>
            </mc:AlternateContent>
          </a:graphicData>
        </a:graphic>
      </p:graphicFrame>
      <p:sp>
        <p:nvSpPr>
          <p:cNvPr id="6" name="TextBox 5"/>
          <p:cNvSpPr txBox="1"/>
          <p:nvPr/>
        </p:nvSpPr>
        <p:spPr>
          <a:xfrm>
            <a:off x="778677" y="145018"/>
            <a:ext cx="1633781" cy="338554"/>
          </a:xfrm>
          <a:prstGeom prst="rect">
            <a:avLst/>
          </a:prstGeom>
          <a:noFill/>
        </p:spPr>
        <p:txBody>
          <a:bodyPr wrap="none" rtlCol="0">
            <a:spAutoFit/>
          </a:bodyPr>
          <a:lstStyle/>
          <a:p>
            <a:r>
              <a:rPr lang="en-US" sz="1600" dirty="0" err="1">
                <a:latin typeface="Arial" pitchFamily="34" charset="0"/>
                <a:cs typeface="Arial" pitchFamily="34" charset="0"/>
              </a:rPr>
              <a:t>Chế</a:t>
            </a:r>
            <a:r>
              <a:rPr lang="en-US" sz="1600" dirty="0">
                <a:latin typeface="Arial" pitchFamily="34" charset="0"/>
                <a:cs typeface="Arial" pitchFamily="34" charset="0"/>
              </a:rPr>
              <a:t> </a:t>
            </a:r>
            <a:r>
              <a:rPr lang="en-US" sz="1600" dirty="0" err="1">
                <a:latin typeface="Arial" pitchFamily="34" charset="0"/>
                <a:cs typeface="Arial" pitchFamily="34" charset="0"/>
              </a:rPr>
              <a:t>độ</a:t>
            </a:r>
            <a:r>
              <a:rPr lang="en-US" sz="1600" dirty="0">
                <a:latin typeface="Arial" pitchFamily="34" charset="0"/>
                <a:cs typeface="Arial" pitchFamily="34" charset="0"/>
              </a:rPr>
              <a:t> 1 </a:t>
            </a:r>
            <a:r>
              <a:rPr lang="en-US" sz="1600" dirty="0" err="1">
                <a:latin typeface="Arial" pitchFamily="34" charset="0"/>
                <a:cs typeface="Arial" pitchFamily="34" charset="0"/>
              </a:rPr>
              <a:t>tần</a:t>
            </a:r>
            <a:r>
              <a:rPr lang="en-US" sz="1600" dirty="0">
                <a:latin typeface="Arial" pitchFamily="34" charset="0"/>
                <a:cs typeface="Arial" pitchFamily="34" charset="0"/>
              </a:rPr>
              <a:t> </a:t>
            </a:r>
            <a:r>
              <a:rPr lang="en-US" sz="1600" dirty="0" err="1">
                <a:latin typeface="Arial" pitchFamily="34" charset="0"/>
                <a:cs typeface="Arial" pitchFamily="34" charset="0"/>
              </a:rPr>
              <a:t>số</a:t>
            </a:r>
            <a:endParaRPr lang="en-US" sz="1600" dirty="0">
              <a:latin typeface="Arial" pitchFamily="34" charset="0"/>
              <a:cs typeface="Arial" pitchFamily="34" charset="0"/>
            </a:endParaRPr>
          </a:p>
        </p:txBody>
      </p:sp>
      <p:sp>
        <p:nvSpPr>
          <p:cNvPr id="7" name="TextBox 6"/>
          <p:cNvSpPr txBox="1"/>
          <p:nvPr/>
        </p:nvSpPr>
        <p:spPr>
          <a:xfrm>
            <a:off x="778676" y="3123286"/>
            <a:ext cx="1633781" cy="338554"/>
          </a:xfrm>
          <a:prstGeom prst="rect">
            <a:avLst/>
          </a:prstGeom>
          <a:noFill/>
        </p:spPr>
        <p:txBody>
          <a:bodyPr wrap="none" rtlCol="0">
            <a:spAutoFit/>
          </a:bodyPr>
          <a:lstStyle/>
          <a:p>
            <a:r>
              <a:rPr lang="en-US" sz="1600" dirty="0" err="1">
                <a:latin typeface="Arial" pitchFamily="34" charset="0"/>
                <a:cs typeface="Arial" pitchFamily="34" charset="0"/>
              </a:rPr>
              <a:t>Chế</a:t>
            </a:r>
            <a:r>
              <a:rPr lang="en-US" sz="1600" dirty="0">
                <a:latin typeface="Arial" pitchFamily="34" charset="0"/>
                <a:cs typeface="Arial" pitchFamily="34" charset="0"/>
              </a:rPr>
              <a:t> </a:t>
            </a:r>
            <a:r>
              <a:rPr lang="en-US" sz="1600" dirty="0" err="1">
                <a:latin typeface="Arial" pitchFamily="34" charset="0"/>
                <a:cs typeface="Arial" pitchFamily="34" charset="0"/>
              </a:rPr>
              <a:t>độ</a:t>
            </a:r>
            <a:r>
              <a:rPr lang="en-US" sz="1600" dirty="0">
                <a:latin typeface="Arial" pitchFamily="34" charset="0"/>
                <a:cs typeface="Arial" pitchFamily="34" charset="0"/>
              </a:rPr>
              <a:t> 2 </a:t>
            </a:r>
            <a:r>
              <a:rPr lang="en-US" sz="1600" dirty="0" err="1">
                <a:latin typeface="Arial" pitchFamily="34" charset="0"/>
                <a:cs typeface="Arial" pitchFamily="34" charset="0"/>
              </a:rPr>
              <a:t>tần</a:t>
            </a:r>
            <a:r>
              <a:rPr lang="en-US" sz="1600" dirty="0">
                <a:latin typeface="Arial" pitchFamily="34" charset="0"/>
                <a:cs typeface="Arial" pitchFamily="34" charset="0"/>
              </a:rPr>
              <a:t> </a:t>
            </a:r>
            <a:r>
              <a:rPr lang="en-US" sz="1600" dirty="0" err="1">
                <a:latin typeface="Arial" pitchFamily="34" charset="0"/>
                <a:cs typeface="Arial" pitchFamily="34" charset="0"/>
              </a:rPr>
              <a:t>số</a:t>
            </a:r>
            <a:endParaRPr lang="en-US" sz="1600" dirty="0">
              <a:latin typeface="Arial" pitchFamily="34" charset="0"/>
              <a:cs typeface="Arial" pitchFamily="34" charset="0"/>
            </a:endParaRPr>
          </a:p>
        </p:txBody>
      </p:sp>
      <p:sp>
        <p:nvSpPr>
          <p:cNvPr id="8" name="TextBox 7"/>
          <p:cNvSpPr txBox="1"/>
          <p:nvPr/>
        </p:nvSpPr>
        <p:spPr>
          <a:xfrm>
            <a:off x="2852870" y="828111"/>
            <a:ext cx="6291130" cy="4307846"/>
          </a:xfrm>
          <a:prstGeom prst="rect">
            <a:avLst/>
          </a:prstGeom>
          <a:noFill/>
        </p:spPr>
        <p:txBody>
          <a:bodyPr wrap="square" rtlCol="0">
            <a:spAutoFit/>
          </a:bodyPr>
          <a:lstStyle/>
          <a:p>
            <a:pPr lvl="0">
              <a:lnSpc>
                <a:spcPct val="107000"/>
              </a:lnSpc>
            </a:pPr>
            <a:r>
              <a:rPr lang="it-IT" sz="1600" b="1" dirty="0">
                <a:latin typeface="Arial" pitchFamily="34" charset="0"/>
                <a:cs typeface="Arial" pitchFamily="34" charset="0"/>
              </a:rPr>
              <a:t>2.</a:t>
            </a:r>
            <a:r>
              <a:rPr lang="it-IT" sz="1600" i="1" dirty="0">
                <a:latin typeface="Arial" pitchFamily="34" charset="0"/>
                <a:cs typeface="Arial" pitchFamily="34" charset="0"/>
              </a:rPr>
              <a:t> </a:t>
            </a:r>
            <a:r>
              <a:rPr lang="it-IT" sz="1600" b="1" dirty="0">
                <a:latin typeface="Arial" pitchFamily="34" charset="0"/>
                <a:cs typeface="Arial" pitchFamily="34" charset="0"/>
              </a:rPr>
              <a:t>Thay đổi tần số kênh</a:t>
            </a:r>
            <a:endParaRPr lang="en-US" sz="1600" b="1" dirty="0">
              <a:latin typeface="Arial" pitchFamily="34" charset="0"/>
              <a:cs typeface="Arial" pitchFamily="34" charset="0"/>
            </a:endParaRPr>
          </a:p>
          <a:p>
            <a:pPr lvl="0">
              <a:lnSpc>
                <a:spcPct val="107000"/>
              </a:lnSpc>
              <a:buFont typeface="Wingdings" pitchFamily="2" charset="2"/>
              <a:buChar char="Ø"/>
            </a:pPr>
            <a:r>
              <a:rPr lang="pt-BR" sz="1600" dirty="0">
                <a:latin typeface="Arial" pitchFamily="34" charset="0"/>
                <a:cs typeface="Arial" pitchFamily="34" charset="0"/>
              </a:rPr>
              <a:t> Chế độ 1 tần số:</a:t>
            </a:r>
            <a:endParaRPr lang="en-US" sz="1600" dirty="0">
              <a:latin typeface="Arial" pitchFamily="34" charset="0"/>
              <a:cs typeface="Arial" pitchFamily="34" charset="0"/>
            </a:endParaRPr>
          </a:p>
          <a:p>
            <a:pPr lvl="0">
              <a:lnSpc>
                <a:spcPct val="107000"/>
              </a:lnSpc>
            </a:pPr>
            <a:r>
              <a:rPr lang="it-IT" sz="1600" dirty="0">
                <a:latin typeface="Arial" pitchFamily="34" charset="0"/>
                <a:cs typeface="Arial" pitchFamily="34" charset="0"/>
              </a:rPr>
              <a:t>- Bước 1: Di chuyển đến kênh cần chỉnh tần số. Bấm phím [FREQ]/[F2] để cho phép thay đổi tần số.</a:t>
            </a:r>
          </a:p>
          <a:p>
            <a:pPr lvl="0">
              <a:lnSpc>
                <a:spcPct val="107000"/>
              </a:lnSpc>
            </a:pPr>
            <a:r>
              <a:rPr lang="it-IT" sz="1600" dirty="0">
                <a:latin typeface="Arial" pitchFamily="34" charset="0"/>
                <a:cs typeface="Arial" pitchFamily="34" charset="0"/>
              </a:rPr>
              <a:t>- Bước 2: Nhập tần số mới bằng các phím số</a:t>
            </a:r>
          </a:p>
          <a:p>
            <a:pPr>
              <a:lnSpc>
                <a:spcPct val="107000"/>
              </a:lnSpc>
            </a:pPr>
            <a:r>
              <a:rPr lang="it-IT" sz="1600" dirty="0">
                <a:latin typeface="Arial" pitchFamily="34" charset="0"/>
                <a:cs typeface="Arial" pitchFamily="34" charset="0"/>
              </a:rPr>
              <a:t>- Bước 3: Bấm [  </a:t>
            </a:r>
            <a:r>
              <a:rPr lang="en-US" sz="1600" dirty="0">
                <a:latin typeface="Arial" pitchFamily="34" charset="0"/>
                <a:cs typeface="Arial" pitchFamily="34" charset="0"/>
              </a:rPr>
              <a:t> </a:t>
            </a:r>
            <a:r>
              <a:rPr lang="it-IT" sz="1600" dirty="0">
                <a:latin typeface="Arial" pitchFamily="34" charset="0"/>
                <a:cs typeface="Arial" pitchFamily="34" charset="0"/>
              </a:rPr>
              <a:t>] để xác nhận hoặc [ESC] để hủy.</a:t>
            </a:r>
            <a:endParaRPr lang="en-US" sz="1600" dirty="0">
              <a:latin typeface="Arial" pitchFamily="34" charset="0"/>
              <a:cs typeface="Arial" pitchFamily="34" charset="0"/>
            </a:endParaRPr>
          </a:p>
          <a:p>
            <a:pPr lvl="0">
              <a:lnSpc>
                <a:spcPct val="107000"/>
              </a:lnSpc>
            </a:pPr>
            <a:endParaRPr lang="it-IT" sz="1600" dirty="0">
              <a:latin typeface="Arial" pitchFamily="34" charset="0"/>
              <a:cs typeface="Arial" pitchFamily="34" charset="0"/>
            </a:endParaRPr>
          </a:p>
          <a:p>
            <a:pPr lvl="0">
              <a:lnSpc>
                <a:spcPct val="107000"/>
              </a:lnSpc>
              <a:buFont typeface="Wingdings" pitchFamily="2" charset="2"/>
              <a:buChar char="Ø"/>
            </a:pPr>
            <a:r>
              <a:rPr lang="pt-BR" sz="1600" dirty="0">
                <a:latin typeface="Arial" pitchFamily="34" charset="0"/>
                <a:cs typeface="Arial" pitchFamily="34" charset="0"/>
              </a:rPr>
              <a:t> Chế độ 2 tần số:</a:t>
            </a:r>
            <a:endParaRPr lang="en-US" sz="1600" dirty="0">
              <a:latin typeface="Arial" pitchFamily="34" charset="0"/>
              <a:cs typeface="Arial" pitchFamily="34" charset="0"/>
            </a:endParaRPr>
          </a:p>
          <a:p>
            <a:pPr lvl="0">
              <a:lnSpc>
                <a:spcPct val="107000"/>
              </a:lnSpc>
            </a:pPr>
            <a:r>
              <a:rPr lang="it-IT" sz="1600" dirty="0">
                <a:latin typeface="Arial" pitchFamily="34" charset="0"/>
                <a:cs typeface="Arial" pitchFamily="34" charset="0"/>
              </a:rPr>
              <a:t>- Bước 1: Di chuyển đến kênh cần chỉnh tần số. Cấu hình máy ở chế độ 2 tần số thu/phát</a:t>
            </a:r>
            <a:endParaRPr lang="en-US" sz="1600" dirty="0">
              <a:latin typeface="Arial" pitchFamily="34" charset="0"/>
              <a:cs typeface="Arial" pitchFamily="34" charset="0"/>
            </a:endParaRPr>
          </a:p>
          <a:p>
            <a:pPr>
              <a:lnSpc>
                <a:spcPct val="107000"/>
              </a:lnSpc>
            </a:pPr>
            <a:r>
              <a:rPr lang="it-IT" sz="1600" dirty="0">
                <a:latin typeface="Arial" pitchFamily="34" charset="0"/>
                <a:cs typeface="Arial" pitchFamily="34" charset="0"/>
              </a:rPr>
              <a:t>- Bước 2: Bấm phím [FREQ-RX]/[F2] thay đổi tần số phát. Bấm các phím số để nhập tần thu mới. Bấm [  </a:t>
            </a:r>
            <a:r>
              <a:rPr lang="en-US" sz="1600" dirty="0">
                <a:latin typeface="Arial" pitchFamily="34" charset="0"/>
                <a:cs typeface="Arial" pitchFamily="34" charset="0"/>
              </a:rPr>
              <a:t> </a:t>
            </a:r>
            <a:r>
              <a:rPr lang="it-IT" sz="1600" dirty="0">
                <a:latin typeface="Arial" pitchFamily="34" charset="0"/>
                <a:cs typeface="Arial" pitchFamily="34" charset="0"/>
              </a:rPr>
              <a:t>] để xác nhận hoặc [ESC] để hủy.</a:t>
            </a:r>
          </a:p>
          <a:p>
            <a:pPr lvl="0">
              <a:lnSpc>
                <a:spcPct val="107000"/>
              </a:lnSpc>
            </a:pPr>
            <a:r>
              <a:rPr lang="it-IT" sz="1600" dirty="0">
                <a:latin typeface="Arial" pitchFamily="34" charset="0"/>
                <a:cs typeface="Arial" pitchFamily="34" charset="0"/>
              </a:rPr>
              <a:t>- Bước 3: Bấm tiếp phím [FREQ-TX] /[F2] để cho phép thay đổi tần số phát. Bấm các phím số để nhập tần số phát . Bấm [</a:t>
            </a:r>
            <a:r>
              <a:rPr lang="en-US" sz="1600" dirty="0">
                <a:latin typeface="Arial" pitchFamily="34" charset="0"/>
                <a:cs typeface="Arial" pitchFamily="34" charset="0"/>
              </a:rPr>
              <a:t>   </a:t>
            </a:r>
            <a:r>
              <a:rPr lang="it-IT" sz="1600" dirty="0">
                <a:latin typeface="Arial" pitchFamily="34" charset="0"/>
                <a:cs typeface="Arial" pitchFamily="34" charset="0"/>
              </a:rPr>
              <a:t>] để xác nhận hoặc [ESC] để hủy.</a:t>
            </a:r>
            <a:endParaRPr lang="en-US" sz="1600" dirty="0">
              <a:latin typeface="Arial" pitchFamily="34" charset="0"/>
              <a:cs typeface="Arial" pitchFamily="34" charset="0"/>
            </a:endParaRPr>
          </a:p>
        </p:txBody>
      </p:sp>
      <p:sp>
        <p:nvSpPr>
          <p:cNvPr id="9" name="TextBox 8"/>
          <p:cNvSpPr txBox="1"/>
          <p:nvPr/>
        </p:nvSpPr>
        <p:spPr>
          <a:xfrm>
            <a:off x="3733800" y="57150"/>
            <a:ext cx="4455885" cy="369332"/>
          </a:xfrm>
          <a:prstGeom prst="rect">
            <a:avLst/>
          </a:prstGeom>
          <a:noFill/>
        </p:spPr>
        <p:txBody>
          <a:bodyPr wrap="square" rtlCol="0">
            <a:spAutoFit/>
          </a:bodyPr>
          <a:lstStyle/>
          <a:p>
            <a:pPr algn="ctr"/>
            <a:r>
              <a:rPr lang="en-US" dirty="0">
                <a:latin typeface="Arial" pitchFamily="34" charset="0"/>
                <a:cs typeface="Arial" pitchFamily="34" charset="0"/>
              </a:rPr>
              <a:t>CÀI ĐẶT CÁC THAM SỐ KÊNH</a:t>
            </a:r>
          </a:p>
        </p:txBody>
      </p:sp>
      <p:pic>
        <p:nvPicPr>
          <p:cNvPr id="10" name="Picture 9"/>
          <p:cNvPicPr>
            <a:picLocks noChangeAspect="1" noChangeArrowheads="1"/>
          </p:cNvPicPr>
          <p:nvPr/>
        </p:nvPicPr>
        <p:blipFill>
          <a:blip r:embed="rId6" cstate="print"/>
          <a:srcRect/>
          <a:stretch>
            <a:fillRect/>
          </a:stretch>
        </p:blipFill>
        <p:spPr bwMode="auto">
          <a:xfrm>
            <a:off x="4419600" y="2194782"/>
            <a:ext cx="162983" cy="215437"/>
          </a:xfrm>
          <a:prstGeom prst="rect">
            <a:avLst/>
          </a:prstGeom>
          <a:noFill/>
          <a:ln w="9525">
            <a:noFill/>
            <a:miter lim="800000"/>
            <a:headEnd/>
            <a:tailEnd/>
          </a:ln>
        </p:spPr>
      </p:pic>
      <p:pic>
        <p:nvPicPr>
          <p:cNvPr id="11" name="Picture 9"/>
          <p:cNvPicPr>
            <a:picLocks noChangeAspect="1" noChangeArrowheads="1"/>
          </p:cNvPicPr>
          <p:nvPr/>
        </p:nvPicPr>
        <p:blipFill>
          <a:blip r:embed="rId6" cstate="print"/>
          <a:srcRect/>
          <a:stretch>
            <a:fillRect/>
          </a:stretch>
        </p:blipFill>
        <p:spPr bwMode="auto">
          <a:xfrm>
            <a:off x="6172200" y="3790950"/>
            <a:ext cx="162983" cy="215437"/>
          </a:xfrm>
          <a:prstGeom prst="rect">
            <a:avLst/>
          </a:prstGeom>
          <a:noFill/>
          <a:ln w="9525">
            <a:noFill/>
            <a:miter lim="800000"/>
            <a:headEnd/>
            <a:tailEnd/>
          </a:ln>
        </p:spPr>
      </p:pic>
      <p:pic>
        <p:nvPicPr>
          <p:cNvPr id="12" name="Picture 9"/>
          <p:cNvPicPr>
            <a:picLocks noChangeAspect="1" noChangeArrowheads="1"/>
          </p:cNvPicPr>
          <p:nvPr/>
        </p:nvPicPr>
        <p:blipFill>
          <a:blip r:embed="rId6" cstate="print"/>
          <a:srcRect/>
          <a:stretch>
            <a:fillRect/>
          </a:stretch>
        </p:blipFill>
        <p:spPr bwMode="auto">
          <a:xfrm>
            <a:off x="7848600" y="4552950"/>
            <a:ext cx="162983" cy="215437"/>
          </a:xfrm>
          <a:prstGeom prst="rect">
            <a:avLst/>
          </a:prstGeom>
          <a:noFill/>
          <a:ln w="9525">
            <a:noFill/>
            <a:miter lim="800000"/>
            <a:headEnd/>
            <a:tailEnd/>
          </a:ln>
        </p:spPr>
      </p:pic>
    </p:spTree>
    <p:extLst>
      <p:ext uri="{BB962C8B-B14F-4D97-AF65-F5344CB8AC3E}">
        <p14:creationId xmlns:p14="http://schemas.microsoft.com/office/powerpoint/2010/main" val="23099579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1068487356"/>
              </p:ext>
            </p:extLst>
          </p:nvPr>
        </p:nvGraphicFramePr>
        <p:xfrm>
          <a:off x="0" y="895351"/>
          <a:ext cx="2971800" cy="1707204"/>
        </p:xfrm>
        <a:graphic>
          <a:graphicData uri="http://schemas.openxmlformats.org/presentationml/2006/ole">
            <mc:AlternateContent xmlns:mc="http://schemas.openxmlformats.org/markup-compatibility/2006">
              <mc:Choice xmlns:v="urn:schemas-microsoft-com:vml" Requires="v">
                <p:oleObj name="Visio" r:id="rId2" imgW="3299028" imgH="1890263" progId="Visio.Drawing.11">
                  <p:embed/>
                </p:oleObj>
              </mc:Choice>
              <mc:Fallback>
                <p:oleObj name="Visio" r:id="rId2" imgW="3299028" imgH="1890263" progId="Visio.Drawing.11">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895351"/>
                        <a:ext cx="2971800" cy="1707204"/>
                      </a:xfrm>
                      <a:prstGeom prst="rect">
                        <a:avLst/>
                      </a:prstGeom>
                      <a:noFill/>
                      <a:ln>
                        <a:noFill/>
                      </a:ln>
                    </p:spPr>
                  </p:pic>
                </p:oleObj>
              </mc:Fallback>
            </mc:AlternateContent>
          </a:graphicData>
        </a:graphic>
      </p:graphicFrame>
      <p:pic>
        <p:nvPicPr>
          <p:cNvPr id="4" name="Picture 6"/>
          <p:cNvPicPr>
            <a:picLocks noChangeAspect="1" noChangeArrowheads="1"/>
          </p:cNvPicPr>
          <p:nvPr/>
        </p:nvPicPr>
        <p:blipFill>
          <a:blip r:embed="rId4" cstate="print"/>
          <a:srcRect/>
          <a:stretch>
            <a:fillRect/>
          </a:stretch>
        </p:blipFill>
        <p:spPr bwMode="auto">
          <a:xfrm>
            <a:off x="35966" y="2647950"/>
            <a:ext cx="2886947" cy="871991"/>
          </a:xfrm>
          <a:prstGeom prst="rect">
            <a:avLst/>
          </a:prstGeom>
          <a:noFill/>
          <a:ln w="9525">
            <a:noFill/>
            <a:miter lim="800000"/>
            <a:headEnd/>
            <a:tailEnd/>
          </a:ln>
        </p:spPr>
      </p:pic>
      <p:sp>
        <p:nvSpPr>
          <p:cNvPr id="6" name="TextBox 5"/>
          <p:cNvSpPr txBox="1"/>
          <p:nvPr/>
        </p:nvSpPr>
        <p:spPr>
          <a:xfrm>
            <a:off x="2902761" y="895350"/>
            <a:ext cx="7445830" cy="3096810"/>
          </a:xfrm>
          <a:prstGeom prst="rect">
            <a:avLst/>
          </a:prstGeom>
          <a:noFill/>
        </p:spPr>
        <p:txBody>
          <a:bodyPr wrap="square" rtlCol="0">
            <a:spAutoFit/>
          </a:bodyPr>
          <a:lstStyle/>
          <a:p>
            <a:pPr lvl="0">
              <a:lnSpc>
                <a:spcPct val="107000"/>
              </a:lnSpc>
            </a:pPr>
            <a:r>
              <a:rPr lang="it-IT" sz="1600" b="1" dirty="0">
                <a:latin typeface="Arial" pitchFamily="34" charset="0"/>
                <a:cs typeface="Arial" pitchFamily="34" charset="0"/>
              </a:rPr>
              <a:t>3.</a:t>
            </a:r>
            <a:r>
              <a:rPr lang="it-IT" sz="1600" i="1" dirty="0">
                <a:latin typeface="Arial" pitchFamily="34" charset="0"/>
                <a:cs typeface="Arial" pitchFamily="34" charset="0"/>
              </a:rPr>
              <a:t> </a:t>
            </a:r>
            <a:r>
              <a:rPr lang="it-IT" sz="1600" b="1" dirty="0">
                <a:latin typeface="Arial" pitchFamily="34" charset="0"/>
                <a:cs typeface="Arial" pitchFamily="34" charset="0"/>
              </a:rPr>
              <a:t>Thay đổi chế độ công tác</a:t>
            </a:r>
            <a:endParaRPr lang="en-US" sz="1600" dirty="0">
              <a:latin typeface="Arial" pitchFamily="34" charset="0"/>
              <a:cs typeface="Arial" pitchFamily="34" charset="0"/>
            </a:endParaRPr>
          </a:p>
          <a:p>
            <a:pPr lvl="0">
              <a:buFontTx/>
              <a:buChar char="-"/>
            </a:pPr>
            <a:r>
              <a:rPr lang="it-IT" sz="1600" dirty="0">
                <a:latin typeface="Arial" pitchFamily="34" charset="0"/>
                <a:cs typeface="Arial" pitchFamily="34" charset="0"/>
              </a:rPr>
              <a:t> Bước 1: Di chuyển đến kênh cần chỉnh chế độ. </a:t>
            </a:r>
          </a:p>
          <a:p>
            <a:pPr lvl="0"/>
            <a:r>
              <a:rPr lang="it-IT" sz="1600" dirty="0">
                <a:latin typeface="Arial" pitchFamily="34" charset="0"/>
                <a:cs typeface="Arial" pitchFamily="34" charset="0"/>
              </a:rPr>
              <a:t>- Bước 2: </a:t>
            </a:r>
            <a:r>
              <a:rPr lang="pt-BR" sz="1600" dirty="0">
                <a:latin typeface="Arial" pitchFamily="34" charset="0"/>
                <a:cs typeface="Arial" pitchFamily="34" charset="0"/>
              </a:rPr>
              <a:t>Bấm phím [MODE]/[F3] để thay đổi các chế độ công tác.</a:t>
            </a:r>
            <a:endParaRPr lang="en-US" sz="1600" dirty="0">
              <a:latin typeface="Arial" pitchFamily="34" charset="0"/>
              <a:cs typeface="Arial" pitchFamily="34" charset="0"/>
            </a:endParaRPr>
          </a:p>
          <a:p>
            <a:pPr>
              <a:lnSpc>
                <a:spcPct val="107000"/>
              </a:lnSpc>
              <a:buFontTx/>
              <a:buChar char="-"/>
            </a:pPr>
            <a:r>
              <a:rPr lang="it-IT" sz="1600" dirty="0">
                <a:latin typeface="Arial" pitchFamily="34" charset="0"/>
                <a:cs typeface="Arial" pitchFamily="34" charset="0"/>
              </a:rPr>
              <a:t> Bước 3: Bấm [  </a:t>
            </a:r>
            <a:r>
              <a:rPr lang="en-US" sz="1600" dirty="0">
                <a:latin typeface="Arial" pitchFamily="34" charset="0"/>
                <a:cs typeface="Arial" pitchFamily="34" charset="0"/>
              </a:rPr>
              <a:t> </a:t>
            </a:r>
            <a:r>
              <a:rPr lang="it-IT" sz="1600" dirty="0">
                <a:latin typeface="Arial" pitchFamily="34" charset="0"/>
                <a:cs typeface="Arial" pitchFamily="34" charset="0"/>
              </a:rPr>
              <a:t>] để xác nhận hoặc [ESC] để hủy.</a:t>
            </a:r>
          </a:p>
          <a:p>
            <a:pPr>
              <a:lnSpc>
                <a:spcPct val="107000"/>
              </a:lnSpc>
            </a:pPr>
            <a:endParaRPr lang="it-IT" sz="1600" dirty="0">
              <a:latin typeface="Arial" pitchFamily="34" charset="0"/>
              <a:cs typeface="Arial" pitchFamily="34" charset="0"/>
            </a:endParaRPr>
          </a:p>
          <a:p>
            <a:pPr>
              <a:buFont typeface="Wingdings" pitchFamily="2" charset="2"/>
              <a:buChar char="v"/>
            </a:pPr>
            <a:r>
              <a:rPr lang="it-IT" sz="1600" dirty="0"/>
              <a:t> </a:t>
            </a:r>
            <a:r>
              <a:rPr lang="it-IT" sz="1600" dirty="0">
                <a:latin typeface="Arial" pitchFamily="34" charset="0"/>
                <a:cs typeface="Arial" pitchFamily="34" charset="0"/>
              </a:rPr>
              <a:t>Chú ý: Máy VRS-631/S cung cấp các chế độ công tác sau:</a:t>
            </a:r>
            <a:endParaRPr lang="en-US" sz="1600" dirty="0">
              <a:latin typeface="Arial" pitchFamily="34" charset="0"/>
              <a:cs typeface="Arial" pitchFamily="34" charset="0"/>
            </a:endParaRPr>
          </a:p>
          <a:p>
            <a:pPr lvl="0"/>
            <a:r>
              <a:rPr lang="pt-BR" sz="1600" dirty="0">
                <a:latin typeface="Arial" pitchFamily="34" charset="0"/>
                <a:cs typeface="Arial" pitchFamily="34" charset="0"/>
              </a:rPr>
              <a:t>- Thoại đơn biên: USB, LSB.</a:t>
            </a:r>
            <a:endParaRPr lang="en-US" sz="1600" dirty="0">
              <a:latin typeface="Arial" pitchFamily="34" charset="0"/>
              <a:cs typeface="Arial" pitchFamily="34" charset="0"/>
            </a:endParaRPr>
          </a:p>
          <a:p>
            <a:pPr lvl="0"/>
            <a:r>
              <a:rPr lang="pt-BR" sz="1600" dirty="0">
                <a:latin typeface="Arial" pitchFamily="34" charset="0"/>
                <a:cs typeface="Arial" pitchFamily="34" charset="0"/>
              </a:rPr>
              <a:t>- Báo đẳng biên: CW, NCW.</a:t>
            </a:r>
            <a:endParaRPr lang="en-US" sz="1600" dirty="0">
              <a:latin typeface="Arial" pitchFamily="34" charset="0"/>
              <a:cs typeface="Arial" pitchFamily="34" charset="0"/>
            </a:endParaRPr>
          </a:p>
          <a:p>
            <a:pPr lvl="0"/>
            <a:r>
              <a:rPr lang="pt-BR" sz="1600" dirty="0">
                <a:latin typeface="Arial" pitchFamily="34" charset="0"/>
                <a:cs typeface="Arial" pitchFamily="34" charset="0"/>
              </a:rPr>
              <a:t>- Thoại mật tần số cố định (dùng mã mật AES-256): HF-FIX.</a:t>
            </a:r>
            <a:endParaRPr lang="en-US" sz="1600" dirty="0">
              <a:latin typeface="Arial" pitchFamily="34" charset="0"/>
              <a:cs typeface="Arial" pitchFamily="34" charset="0"/>
            </a:endParaRPr>
          </a:p>
          <a:p>
            <a:pPr lvl="0"/>
            <a:r>
              <a:rPr lang="pt-BR" sz="1600" dirty="0">
                <a:latin typeface="Arial" pitchFamily="34" charset="0"/>
                <a:cs typeface="Arial" pitchFamily="34" charset="0"/>
              </a:rPr>
              <a:t>- Thoại rõ nhảy tần: HOP-C.</a:t>
            </a:r>
            <a:endParaRPr lang="en-US" sz="1600" dirty="0">
              <a:latin typeface="Arial" pitchFamily="34" charset="0"/>
              <a:cs typeface="Arial" pitchFamily="34" charset="0"/>
            </a:endParaRPr>
          </a:p>
          <a:p>
            <a:pPr lvl="0"/>
            <a:r>
              <a:rPr lang="pt-BR" sz="1600" dirty="0">
                <a:latin typeface="Arial" pitchFamily="34" charset="0"/>
                <a:cs typeface="Arial" pitchFamily="34" charset="0"/>
              </a:rPr>
              <a:t>- Thoại mật nhảy tần (dùng mã mật AES-256): HF-HOP.</a:t>
            </a:r>
            <a:endParaRPr lang="en-US" sz="1600" dirty="0">
              <a:latin typeface="Arial" pitchFamily="34" charset="0"/>
              <a:cs typeface="Arial" pitchFamily="34" charset="0"/>
            </a:endParaRPr>
          </a:p>
          <a:p>
            <a:pPr>
              <a:lnSpc>
                <a:spcPct val="107000"/>
              </a:lnSpc>
              <a:buFont typeface="Wingdings" pitchFamily="2" charset="2"/>
              <a:buChar char="v"/>
            </a:pPr>
            <a:endParaRPr lang="en-US" sz="1600" dirty="0">
              <a:latin typeface="Arial" pitchFamily="34" charset="0"/>
              <a:cs typeface="Arial" pitchFamily="34" charset="0"/>
            </a:endParaRPr>
          </a:p>
        </p:txBody>
      </p:sp>
      <p:sp>
        <p:nvSpPr>
          <p:cNvPr id="7" name="TextBox 6"/>
          <p:cNvSpPr txBox="1"/>
          <p:nvPr/>
        </p:nvSpPr>
        <p:spPr>
          <a:xfrm>
            <a:off x="3853543" y="133350"/>
            <a:ext cx="4455885" cy="369332"/>
          </a:xfrm>
          <a:prstGeom prst="rect">
            <a:avLst/>
          </a:prstGeom>
          <a:noFill/>
        </p:spPr>
        <p:txBody>
          <a:bodyPr wrap="square" rtlCol="0">
            <a:spAutoFit/>
          </a:bodyPr>
          <a:lstStyle/>
          <a:p>
            <a:pPr algn="ctr"/>
            <a:r>
              <a:rPr lang="en-US" dirty="0">
                <a:solidFill>
                  <a:srgbClr val="FF0000"/>
                </a:solidFill>
                <a:latin typeface="Arial" pitchFamily="34" charset="0"/>
                <a:cs typeface="Arial" pitchFamily="34" charset="0"/>
              </a:rPr>
              <a:t>CÀI ĐẶT CÁC THAM SỐ KÊNH</a:t>
            </a:r>
          </a:p>
        </p:txBody>
      </p:sp>
      <p:pic>
        <p:nvPicPr>
          <p:cNvPr id="8" name="Picture 9"/>
          <p:cNvPicPr>
            <a:picLocks noChangeAspect="1" noChangeArrowheads="1"/>
          </p:cNvPicPr>
          <p:nvPr/>
        </p:nvPicPr>
        <p:blipFill>
          <a:blip r:embed="rId5" cstate="print"/>
          <a:srcRect/>
          <a:stretch>
            <a:fillRect/>
          </a:stretch>
        </p:blipFill>
        <p:spPr bwMode="auto">
          <a:xfrm>
            <a:off x="4419600" y="1733550"/>
            <a:ext cx="162983" cy="215437"/>
          </a:xfrm>
          <a:prstGeom prst="rect">
            <a:avLst/>
          </a:prstGeom>
          <a:noFill/>
          <a:ln w="9525">
            <a:noFill/>
            <a:miter lim="800000"/>
            <a:headEnd/>
            <a:tailEnd/>
          </a:ln>
        </p:spPr>
      </p:pic>
    </p:spTree>
    <p:extLst>
      <p:ext uri="{BB962C8B-B14F-4D97-AF65-F5344CB8AC3E}">
        <p14:creationId xmlns:p14="http://schemas.microsoft.com/office/powerpoint/2010/main" val="23099579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89314" y="718012"/>
            <a:ext cx="5965371" cy="646331"/>
          </a:xfrm>
          <a:prstGeom prst="rect">
            <a:avLst/>
          </a:prstGeom>
          <a:noFill/>
        </p:spPr>
        <p:txBody>
          <a:bodyPr wrap="square" rtlCol="0">
            <a:spAutoFit/>
          </a:bodyPr>
          <a:lstStyle/>
          <a:p>
            <a:pPr algn="ctr"/>
            <a:r>
              <a:rPr lang="en-US" dirty="0">
                <a:solidFill>
                  <a:srgbClr val="FF0000"/>
                </a:solidFill>
                <a:latin typeface="Arial" panose="020B0604020202020204" pitchFamily="34" charset="0"/>
                <a:cs typeface="Arial" panose="020B0604020202020204" pitchFamily="34" charset="0"/>
              </a:rPr>
              <a:t>THOẠI</a:t>
            </a:r>
          </a:p>
          <a:p>
            <a:pPr algn="ctr"/>
            <a:r>
              <a:rPr lang="en-US" dirty="0">
                <a:solidFill>
                  <a:srgbClr val="FF0000"/>
                </a:solidFill>
                <a:latin typeface="Arial" panose="020B0604020202020204" pitchFamily="34" charset="0"/>
                <a:cs typeface="Arial" panose="020B0604020202020204" pitchFamily="34" charset="0"/>
              </a:rPr>
              <a:t>THOẠI ĐƠN BIÊN – BÁO ĐẲNG BIÊN</a:t>
            </a:r>
          </a:p>
        </p:txBody>
      </p:sp>
      <p:sp>
        <p:nvSpPr>
          <p:cNvPr id="4" name="TextBox 3"/>
          <p:cNvSpPr txBox="1"/>
          <p:nvPr/>
        </p:nvSpPr>
        <p:spPr>
          <a:xfrm>
            <a:off x="228600" y="1581150"/>
            <a:ext cx="8839200" cy="2444387"/>
          </a:xfrm>
          <a:prstGeom prst="rect">
            <a:avLst/>
          </a:prstGeom>
          <a:noFill/>
        </p:spPr>
        <p:txBody>
          <a:bodyPr wrap="square" rtlCol="0">
            <a:spAutoFit/>
          </a:bodyPr>
          <a:lstStyle/>
          <a:p>
            <a:pPr marL="285750" lvl="0" indent="-285750">
              <a:lnSpc>
                <a:spcPct val="107000"/>
              </a:lnSpc>
              <a:buFont typeface="Wingdings" panose="05000000000000000000" pitchFamily="2" charset="2"/>
              <a:buChar char="Ø"/>
            </a:pPr>
            <a:r>
              <a:rPr lang="en-US" sz="1600" dirty="0" err="1">
                <a:latin typeface="Arial" panose="020B0604020202020204" pitchFamily="34" charset="0"/>
                <a:cs typeface="Arial" panose="020B0604020202020204" pitchFamily="34" charset="0"/>
              </a:rPr>
              <a:t>Chế</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độ</a:t>
            </a:r>
            <a:r>
              <a:rPr lang="en-US" sz="1600" dirty="0">
                <a:latin typeface="Arial" panose="020B0604020202020204" pitchFamily="34" charset="0"/>
                <a:cs typeface="Arial" panose="020B0604020202020204" pitchFamily="34" charset="0"/>
              </a:rPr>
              <a:t>:</a:t>
            </a:r>
          </a:p>
          <a:p>
            <a:pPr lvl="0">
              <a:lnSpc>
                <a:spcPct val="107000"/>
              </a:lnSpc>
            </a:pPr>
            <a:r>
              <a:rPr lang="en-US" sz="1600" dirty="0">
                <a:latin typeface="Arial" panose="020B0604020202020204" pitchFamily="34" charset="0"/>
                <a:cs typeface="Arial" panose="020B0604020202020204" pitchFamily="34" charset="0"/>
              </a:rPr>
              <a:t>     - </a:t>
            </a:r>
            <a:r>
              <a:rPr lang="en-US" sz="1600" dirty="0" err="1">
                <a:latin typeface="Arial" panose="020B0604020202020204" pitchFamily="34" charset="0"/>
                <a:ea typeface="Calibri" panose="020F0502020204030204" pitchFamily="34" charset="0"/>
                <a:cs typeface="Times New Roman" panose="02020603050405020304" pitchFamily="18" charset="0"/>
              </a:rPr>
              <a:t>Thoại</a:t>
            </a:r>
            <a:r>
              <a:rPr lang="en-US" sz="1600" dirty="0">
                <a:latin typeface="Arial" panose="020B0604020202020204" pitchFamily="34" charset="0"/>
                <a:ea typeface="Calibri" panose="020F0502020204030204" pitchFamily="34" charset="0"/>
                <a:cs typeface="Times New Roman" panose="02020603050405020304" pitchFamily="18" charset="0"/>
              </a:rPr>
              <a:t> </a:t>
            </a:r>
            <a:r>
              <a:rPr lang="en-US" sz="1600" dirty="0" err="1">
                <a:latin typeface="Arial" panose="020B0604020202020204" pitchFamily="34" charset="0"/>
                <a:ea typeface="Calibri" panose="020F0502020204030204" pitchFamily="34" charset="0"/>
                <a:cs typeface="Times New Roman" panose="02020603050405020304" pitchFamily="18" charset="0"/>
              </a:rPr>
              <a:t>đơn</a:t>
            </a:r>
            <a:r>
              <a:rPr lang="en-US" sz="1600" dirty="0">
                <a:latin typeface="Arial" panose="020B0604020202020204" pitchFamily="34" charset="0"/>
                <a:ea typeface="Calibri" panose="020F0502020204030204" pitchFamily="34" charset="0"/>
                <a:cs typeface="Times New Roman" panose="02020603050405020304" pitchFamily="18" charset="0"/>
              </a:rPr>
              <a:t> </a:t>
            </a:r>
            <a:r>
              <a:rPr lang="en-US" sz="1600" dirty="0" err="1">
                <a:latin typeface="Arial" panose="020B0604020202020204" pitchFamily="34" charset="0"/>
                <a:ea typeface="Calibri" panose="020F0502020204030204" pitchFamily="34" charset="0"/>
                <a:cs typeface="Times New Roman" panose="02020603050405020304" pitchFamily="18" charset="0"/>
              </a:rPr>
              <a:t>biên</a:t>
            </a:r>
            <a:r>
              <a:rPr lang="en-US" sz="1600" dirty="0">
                <a:latin typeface="Arial" panose="020B0604020202020204" pitchFamily="34" charset="0"/>
                <a:ea typeface="Calibri" panose="020F0502020204030204" pitchFamily="34" charset="0"/>
                <a:cs typeface="Times New Roman" panose="02020603050405020304" pitchFamily="18" charset="0"/>
              </a:rPr>
              <a:t>: USB, LSB</a:t>
            </a:r>
          </a:p>
          <a:p>
            <a:pPr lvl="0">
              <a:lnSpc>
                <a:spcPct val="107000"/>
              </a:lnSpc>
            </a:pPr>
            <a:r>
              <a:rPr lang="en-US" sz="1600" dirty="0">
                <a:latin typeface="Arial" panose="020B0604020202020204" pitchFamily="34" charset="0"/>
                <a:cs typeface="Arial" panose="020B0604020202020204" pitchFamily="34" charset="0"/>
              </a:rPr>
              <a:t>     - </a:t>
            </a:r>
            <a:r>
              <a:rPr lang="en-US" sz="1600" dirty="0" err="1">
                <a:latin typeface="Arial" panose="020B0604020202020204" pitchFamily="34" charset="0"/>
                <a:cs typeface="Arial" panose="020B0604020202020204" pitchFamily="34" charset="0"/>
              </a:rPr>
              <a:t>Báo</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đẳng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biên</a:t>
            </a:r>
            <a:r>
              <a:rPr lang="en-US" sz="1600" dirty="0">
                <a:latin typeface="Arial" panose="020B0604020202020204" pitchFamily="34" charset="0"/>
                <a:cs typeface="Arial" panose="020B0604020202020204" pitchFamily="34" charset="0"/>
              </a:rPr>
              <a:t>: CW, NCW</a:t>
            </a:r>
          </a:p>
          <a:p>
            <a:pPr marL="285750" lvl="0" indent="-285750">
              <a:lnSpc>
                <a:spcPct val="107000"/>
              </a:lnSpc>
              <a:buFont typeface="Wingdings" panose="05000000000000000000" pitchFamily="2" charset="2"/>
              <a:buChar char="Ø"/>
            </a:pPr>
            <a:r>
              <a:rPr lang="en-US" sz="1600" dirty="0" err="1">
                <a:latin typeface="Arial" panose="020B0604020202020204" pitchFamily="34" charset="0"/>
                <a:cs typeface="Arial" panose="020B0604020202020204" pitchFamily="34" charset="0"/>
              </a:rPr>
              <a:t>Thao</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tác</a:t>
            </a:r>
            <a:r>
              <a:rPr lang="en-US" sz="1600" dirty="0">
                <a:latin typeface="Arial" panose="020B0604020202020204" pitchFamily="34" charset="0"/>
                <a:cs typeface="Arial" panose="020B0604020202020204" pitchFamily="34" charset="0"/>
              </a:rPr>
              <a:t>:</a:t>
            </a:r>
          </a:p>
          <a:p>
            <a:pPr>
              <a:lnSpc>
                <a:spcPct val="107000"/>
              </a:lnSpc>
            </a:pPr>
            <a:r>
              <a:rPr lang="en-US" sz="1600" dirty="0">
                <a:latin typeface="Arial" panose="020B0604020202020204" pitchFamily="34" charset="0"/>
                <a:cs typeface="Arial" panose="020B0604020202020204" pitchFamily="34" charset="0"/>
              </a:rPr>
              <a:t>     - </a:t>
            </a:r>
            <a:r>
              <a:rPr lang="en-US" sz="1600" dirty="0" err="1">
                <a:latin typeface="Arial" panose="020B0604020202020204" pitchFamily="34" charset="0"/>
                <a:cs typeface="Arial" panose="020B0604020202020204" pitchFamily="34" charset="0"/>
              </a:rPr>
              <a:t>Bước</a:t>
            </a:r>
            <a:r>
              <a:rPr lang="en-US" sz="1600" dirty="0">
                <a:latin typeface="Arial" panose="020B0604020202020204" pitchFamily="34" charset="0"/>
                <a:cs typeface="Arial" panose="020B0604020202020204" pitchFamily="34" charset="0"/>
              </a:rPr>
              <a:t> 1: </a:t>
            </a:r>
            <a:r>
              <a:rPr lang="en-US" sz="1600" dirty="0" err="1">
                <a:latin typeface="Arial" panose="020B0604020202020204" pitchFamily="34" charset="0"/>
                <a:cs typeface="Arial" panose="020B0604020202020204" pitchFamily="34" charset="0"/>
              </a:rPr>
              <a:t>Chuyển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tới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kênh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cần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liên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lạc</a:t>
            </a:r>
            <a:r>
              <a:rPr lang="en-US" sz="1600" dirty="0">
                <a:latin typeface="Arial" panose="020B0604020202020204" pitchFamily="34" charset="0"/>
                <a:cs typeface="Arial" panose="020B0604020202020204" pitchFamily="34" charset="0"/>
              </a:rPr>
              <a:t>.    </a:t>
            </a:r>
          </a:p>
          <a:p>
            <a:pPr>
              <a:lnSpc>
                <a:spcPct val="107000"/>
              </a:lnSpc>
            </a:pPr>
            <a:r>
              <a:rPr lang="en-US" sz="1600" dirty="0">
                <a:latin typeface="Arial" panose="020B0604020202020204" pitchFamily="34" charset="0"/>
                <a:cs typeface="Arial" panose="020B0604020202020204" pitchFamily="34" charset="0"/>
              </a:rPr>
              <a:t>     - </a:t>
            </a:r>
            <a:r>
              <a:rPr lang="en-US" sz="1600" dirty="0" err="1">
                <a:latin typeface="Arial" panose="020B0604020202020204" pitchFamily="34" charset="0"/>
                <a:cs typeface="Arial" panose="020B0604020202020204" pitchFamily="34" charset="0"/>
              </a:rPr>
              <a:t>Bước</a:t>
            </a:r>
            <a:r>
              <a:rPr lang="en-US" sz="1600" dirty="0">
                <a:latin typeface="Arial" panose="020B0604020202020204" pitchFamily="34" charset="0"/>
                <a:cs typeface="Arial" panose="020B0604020202020204" pitchFamily="34" charset="0"/>
              </a:rPr>
              <a:t> 2: </a:t>
            </a:r>
            <a:r>
              <a:rPr lang="en-US" sz="1600" dirty="0" err="1">
                <a:latin typeface="Arial" panose="020B0604020202020204" pitchFamily="34" charset="0"/>
                <a:cs typeface="Arial" panose="020B0604020202020204" pitchFamily="34" charset="0"/>
              </a:rPr>
              <a:t>Ấn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phím</a:t>
            </a:r>
            <a:r>
              <a:rPr lang="en-US" sz="1600" dirty="0">
                <a:latin typeface="Arial" panose="020B0604020202020204" pitchFamily="34" charset="0"/>
                <a:cs typeface="Arial" panose="020B0604020202020204" pitchFamily="34" charset="0"/>
              </a:rPr>
              <a:t> [Mode]/[F3] </a:t>
            </a:r>
            <a:r>
              <a:rPr lang="en-US" sz="1600" dirty="0" err="1">
                <a:latin typeface="Arial" panose="020B0604020202020204" pitchFamily="34" charset="0"/>
                <a:cs typeface="Arial" panose="020B0604020202020204" pitchFamily="34" charset="0"/>
              </a:rPr>
              <a:t>để</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lựa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chọn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chế</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độ</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liên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lạc</a:t>
            </a:r>
            <a:r>
              <a:rPr lang="en-US" sz="1600" dirty="0">
                <a:latin typeface="Arial" panose="020B0604020202020204" pitchFamily="34" charset="0"/>
                <a:cs typeface="Arial" panose="020B0604020202020204" pitchFamily="34" charset="0"/>
              </a:rPr>
              <a:t>.</a:t>
            </a:r>
          </a:p>
          <a:p>
            <a:pPr marL="285750" indent="-285750">
              <a:lnSpc>
                <a:spcPct val="107000"/>
              </a:lnSpc>
              <a:buFont typeface="Wingdings" panose="05000000000000000000" pitchFamily="2" charset="2"/>
              <a:buChar char="v"/>
            </a:pPr>
            <a:r>
              <a:rPr lang="en-US" sz="1600" dirty="0" err="1">
                <a:latin typeface="Arial" panose="020B0604020202020204" pitchFamily="34" charset="0"/>
                <a:cs typeface="Arial" panose="020B0604020202020204" pitchFamily="34" charset="0"/>
              </a:rPr>
              <a:t>Chú</a:t>
            </a:r>
            <a:r>
              <a:rPr lang="en-US" sz="1600" dirty="0">
                <a:latin typeface="Arial" panose="020B0604020202020204" pitchFamily="34" charset="0"/>
                <a:cs typeface="Arial" panose="020B0604020202020204" pitchFamily="34" charset="0"/>
              </a:rPr>
              <a:t> ý </a:t>
            </a:r>
          </a:p>
          <a:p>
            <a:pPr>
              <a:lnSpc>
                <a:spcPct val="107000"/>
              </a:lnSpc>
            </a:pPr>
            <a:r>
              <a:rPr lang="en-US" sz="1600" dirty="0">
                <a:latin typeface="Arial" panose="020B0604020202020204" pitchFamily="34" charset="0"/>
                <a:cs typeface="Arial" panose="020B0604020202020204" pitchFamily="34" charset="0"/>
              </a:rPr>
              <a:t>     </a:t>
            </a:r>
            <a:r>
              <a:rPr lang="it-IT" sz="1600" dirty="0">
                <a:latin typeface="Arial" panose="020B0604020202020204" pitchFamily="34" charset="0"/>
                <a:cs typeface="Arial" panose="020B0604020202020204" pitchFamily="34" charset="0"/>
              </a:rPr>
              <a:t>Trong chế độ thoại đơn biên và báo đẳng biên, người dùng chỉ cần quan tâm đến tần số làm việc hiện tại trên mặt máy.</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099579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46442" y="666750"/>
            <a:ext cx="5965371" cy="665695"/>
          </a:xfrm>
          <a:prstGeom prst="rect">
            <a:avLst/>
          </a:prstGeom>
          <a:noFill/>
        </p:spPr>
        <p:txBody>
          <a:bodyPr wrap="square" rtlCol="0">
            <a:spAutoFit/>
          </a:bodyPr>
          <a:lstStyle/>
          <a:p>
            <a:pPr algn="ctr"/>
            <a:r>
              <a:rPr lang="en-US">
                <a:solidFill>
                  <a:srgbClr val="FF0000"/>
                </a:solidFill>
                <a:latin typeface="Arial" panose="020B0604020202020204" pitchFamily="34" charset="0"/>
                <a:cs typeface="Arial" panose="020B0604020202020204" pitchFamily="34" charset="0"/>
              </a:rPr>
              <a:t>THOẠI</a:t>
            </a:r>
          </a:p>
          <a:p>
            <a:pPr algn="ctr">
              <a:lnSpc>
                <a:spcPct val="107000"/>
              </a:lnSpc>
              <a:spcAft>
                <a:spcPts val="0"/>
              </a:spcAft>
            </a:pPr>
            <a:r>
              <a:rPr lang="en-US">
                <a:solidFill>
                  <a:srgbClr val="FF0000"/>
                </a:solidFill>
                <a:latin typeface="Arial" panose="020B0604020202020204" pitchFamily="34" charset="0"/>
                <a:ea typeface="Calibri" panose="020F0502020204030204" pitchFamily="34" charset="0"/>
                <a:cs typeface="Arial" panose="020B0604020202020204" pitchFamily="34" charset="0"/>
              </a:rPr>
              <a:t>THOẠI MẬT NHẢY TẦN – CỐ ĐỊNH</a:t>
            </a:r>
          </a:p>
        </p:txBody>
      </p:sp>
      <p:sp>
        <p:nvSpPr>
          <p:cNvPr id="6" name="TextBox 5"/>
          <p:cNvSpPr txBox="1"/>
          <p:nvPr/>
        </p:nvSpPr>
        <p:spPr>
          <a:xfrm>
            <a:off x="0" y="1340286"/>
            <a:ext cx="9144000" cy="3677160"/>
          </a:xfrm>
          <a:prstGeom prst="rect">
            <a:avLst/>
          </a:prstGeom>
          <a:noFill/>
        </p:spPr>
        <p:txBody>
          <a:bodyPr wrap="square" rtlCol="0">
            <a:spAutoFit/>
          </a:bodyPr>
          <a:lstStyle/>
          <a:p>
            <a:pPr marL="285750" lvl="0" indent="-285750">
              <a:lnSpc>
                <a:spcPct val="107000"/>
              </a:lnSpc>
              <a:buFont typeface="Wingdings" panose="05000000000000000000" pitchFamily="2" charset="2"/>
              <a:buChar char="Ø"/>
            </a:pPr>
            <a:r>
              <a:rPr lang="en-US" sz="1600" dirty="0" err="1">
                <a:latin typeface="Arial" panose="020B0604020202020204" pitchFamily="34" charset="0"/>
                <a:cs typeface="Arial" panose="020B0604020202020204" pitchFamily="34" charset="0"/>
              </a:rPr>
              <a:t>Chế</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độ</a:t>
            </a:r>
            <a:r>
              <a:rPr lang="en-US" sz="1600" dirty="0">
                <a:latin typeface="Arial" panose="020B0604020202020204" pitchFamily="34" charset="0"/>
                <a:cs typeface="Arial" panose="020B0604020202020204" pitchFamily="34" charset="0"/>
              </a:rPr>
              <a:t>:</a:t>
            </a:r>
          </a:p>
          <a:p>
            <a:pPr marL="342900" lvl="0" indent="-342900" algn="just">
              <a:lnSpc>
                <a:spcPct val="107000"/>
              </a:lnSpc>
              <a:spcBef>
                <a:spcPts val="300"/>
              </a:spcBef>
              <a:spcAft>
                <a:spcPts val="300"/>
              </a:spcAft>
            </a:pPr>
            <a:r>
              <a:rPr lang="pt-BR" sz="1600" dirty="0">
                <a:latin typeface="Arial" panose="020B0604020202020204" pitchFamily="34" charset="0"/>
                <a:ea typeface="Calibri" panose="020F0502020204030204" pitchFamily="34" charset="0"/>
                <a:cs typeface="Arial" panose="020B0604020202020204" pitchFamily="34" charset="0"/>
              </a:rPr>
              <a:t>    - Thoại mật tần số cố định (dùng mã mật AES-256): HF-FIX.</a:t>
            </a:r>
            <a:endParaRPr lang="en-US" sz="1600" dirty="0">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Bef>
                <a:spcPts val="300"/>
              </a:spcBef>
              <a:spcAft>
                <a:spcPts val="300"/>
              </a:spcAft>
            </a:pPr>
            <a:r>
              <a:rPr lang="pt-BR" sz="1600" dirty="0">
                <a:latin typeface="Arial" panose="020B0604020202020204" pitchFamily="34" charset="0"/>
                <a:ea typeface="Calibri" panose="020F0502020204030204" pitchFamily="34" charset="0"/>
                <a:cs typeface="Arial" panose="020B0604020202020204" pitchFamily="34" charset="0"/>
              </a:rPr>
              <a:t>    - Thoại rõ nhảy tần: HOP-C.</a:t>
            </a:r>
            <a:endParaRPr lang="en-US" sz="1600" dirty="0">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Bef>
                <a:spcPts val="300"/>
              </a:spcBef>
              <a:spcAft>
                <a:spcPts val="300"/>
              </a:spcAft>
            </a:pPr>
            <a:r>
              <a:rPr lang="pt-BR" sz="1600" dirty="0">
                <a:latin typeface="Arial" panose="020B0604020202020204" pitchFamily="34" charset="0"/>
                <a:ea typeface="Calibri" panose="020F0502020204030204" pitchFamily="34" charset="0"/>
                <a:cs typeface="Arial" panose="020B0604020202020204" pitchFamily="34" charset="0"/>
              </a:rPr>
              <a:t>    - Thoại mật nhảy tần (dùng mã mật AES-256): HF-HOP.</a:t>
            </a:r>
            <a:endParaRPr lang="en-US" sz="1600" dirty="0">
              <a:latin typeface="Arial" panose="020B0604020202020204" pitchFamily="34" charset="0"/>
              <a:ea typeface="Calibri" panose="020F0502020204030204" pitchFamily="34" charset="0"/>
              <a:cs typeface="Arial" panose="020B0604020202020204" pitchFamily="34" charset="0"/>
            </a:endParaRPr>
          </a:p>
          <a:p>
            <a:pPr marL="285750" lvl="0" indent="-285750">
              <a:lnSpc>
                <a:spcPct val="107000"/>
              </a:lnSpc>
              <a:buFont typeface="Wingdings" panose="05000000000000000000" pitchFamily="2" charset="2"/>
              <a:buChar char="Ø"/>
            </a:pPr>
            <a:r>
              <a:rPr lang="en-US" sz="1600" dirty="0" err="1">
                <a:latin typeface="Arial" panose="020B0604020202020204" pitchFamily="34" charset="0"/>
                <a:cs typeface="Arial" panose="020B0604020202020204" pitchFamily="34" charset="0"/>
              </a:rPr>
              <a:t>Thao</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tác</a:t>
            </a:r>
            <a:r>
              <a:rPr lang="en-US" sz="1600" dirty="0">
                <a:latin typeface="Arial" panose="020B0604020202020204" pitchFamily="34" charset="0"/>
                <a:cs typeface="Arial" panose="020B0604020202020204" pitchFamily="34" charset="0"/>
              </a:rPr>
              <a:t>:</a:t>
            </a:r>
          </a:p>
          <a:p>
            <a:pPr>
              <a:lnSpc>
                <a:spcPct val="107000"/>
              </a:lnSpc>
            </a:pPr>
            <a:r>
              <a:rPr lang="en-US" sz="1600" dirty="0">
                <a:latin typeface="Arial" panose="020B0604020202020204" pitchFamily="34" charset="0"/>
                <a:cs typeface="Arial" panose="020B0604020202020204" pitchFamily="34" charset="0"/>
              </a:rPr>
              <a:t>    - </a:t>
            </a:r>
            <a:r>
              <a:rPr lang="en-US" sz="1600" dirty="0" err="1">
                <a:latin typeface="Arial" panose="020B0604020202020204" pitchFamily="34" charset="0"/>
                <a:cs typeface="Arial" panose="020B0604020202020204" pitchFamily="34" charset="0"/>
              </a:rPr>
              <a:t>Bước</a:t>
            </a:r>
            <a:r>
              <a:rPr lang="en-US" sz="1600" dirty="0">
                <a:latin typeface="Arial" panose="020B0604020202020204" pitchFamily="34" charset="0"/>
                <a:cs typeface="Arial" panose="020B0604020202020204" pitchFamily="34" charset="0"/>
              </a:rPr>
              <a:t> 1: </a:t>
            </a:r>
            <a:r>
              <a:rPr lang="en-US" sz="1600" dirty="0" err="1">
                <a:latin typeface="Arial" panose="020B0604020202020204" pitchFamily="34" charset="0"/>
                <a:cs typeface="Arial" panose="020B0604020202020204" pitchFamily="34" charset="0"/>
              </a:rPr>
              <a:t>Chuyển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tới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kênh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cần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liên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lạc</a:t>
            </a:r>
            <a:r>
              <a:rPr lang="en-US" sz="1600" dirty="0">
                <a:latin typeface="Arial" panose="020B0604020202020204" pitchFamily="34" charset="0"/>
                <a:cs typeface="Arial" panose="020B0604020202020204" pitchFamily="34" charset="0"/>
              </a:rPr>
              <a:t>.    </a:t>
            </a:r>
          </a:p>
          <a:p>
            <a:pPr>
              <a:lnSpc>
                <a:spcPct val="107000"/>
              </a:lnSpc>
            </a:pPr>
            <a:r>
              <a:rPr lang="en-US" sz="1600" dirty="0">
                <a:latin typeface="Arial" panose="020B0604020202020204" pitchFamily="34" charset="0"/>
                <a:cs typeface="Arial" panose="020B0604020202020204" pitchFamily="34" charset="0"/>
              </a:rPr>
              <a:t>    - </a:t>
            </a:r>
            <a:r>
              <a:rPr lang="en-US" sz="1600" dirty="0" err="1">
                <a:latin typeface="Arial" panose="020B0604020202020204" pitchFamily="34" charset="0"/>
                <a:cs typeface="Arial" panose="020B0604020202020204" pitchFamily="34" charset="0"/>
              </a:rPr>
              <a:t>Bước</a:t>
            </a:r>
            <a:r>
              <a:rPr lang="en-US" sz="1600" dirty="0">
                <a:latin typeface="Arial" panose="020B0604020202020204" pitchFamily="34" charset="0"/>
                <a:cs typeface="Arial" panose="020B0604020202020204" pitchFamily="34" charset="0"/>
              </a:rPr>
              <a:t> 2: </a:t>
            </a:r>
            <a:r>
              <a:rPr lang="en-US" sz="1600" dirty="0" err="1">
                <a:latin typeface="Arial" panose="020B0604020202020204" pitchFamily="34" charset="0"/>
                <a:cs typeface="Arial" panose="020B0604020202020204" pitchFamily="34" charset="0"/>
              </a:rPr>
              <a:t>Ấn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phím</a:t>
            </a:r>
            <a:r>
              <a:rPr lang="en-US" sz="1600" dirty="0">
                <a:latin typeface="Arial" panose="020B0604020202020204" pitchFamily="34" charset="0"/>
                <a:cs typeface="Arial" panose="020B0604020202020204" pitchFamily="34" charset="0"/>
              </a:rPr>
              <a:t> [Mode]/[F3] </a:t>
            </a:r>
            <a:r>
              <a:rPr lang="en-US" sz="1600" dirty="0" err="1">
                <a:latin typeface="Arial" panose="020B0604020202020204" pitchFamily="34" charset="0"/>
                <a:cs typeface="Arial" panose="020B0604020202020204" pitchFamily="34" charset="0"/>
              </a:rPr>
              <a:t>để</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lựa</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chọn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chế</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độ</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liên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lạc</a:t>
            </a:r>
            <a:r>
              <a:rPr lang="en-US" sz="1600" dirty="0">
                <a:latin typeface="Arial" panose="020B0604020202020204" pitchFamily="34" charset="0"/>
                <a:cs typeface="Arial" panose="020B0604020202020204" pitchFamily="34" charset="0"/>
              </a:rPr>
              <a:t>. </a:t>
            </a:r>
          </a:p>
          <a:p>
            <a:pPr marL="285750" lvl="0" indent="-285750" algn="just">
              <a:lnSpc>
                <a:spcPct val="107000"/>
              </a:lnSpc>
              <a:spcBef>
                <a:spcPts val="300"/>
              </a:spcBef>
              <a:spcAft>
                <a:spcPts val="300"/>
              </a:spcAft>
              <a:buFont typeface="Wingdings" panose="05000000000000000000" pitchFamily="2" charset="2"/>
              <a:buChar char="v"/>
            </a:pPr>
            <a:r>
              <a:rPr lang="en-US" sz="1600" dirty="0" err="1">
                <a:latin typeface="Arial" panose="020B0604020202020204" pitchFamily="34" charset="0"/>
                <a:ea typeface="Calibri" panose="020F0502020204030204" pitchFamily="34" charset="0"/>
                <a:cs typeface="Arial" panose="020B0604020202020204" pitchFamily="34" charset="0"/>
              </a:rPr>
              <a:t>Chú</a:t>
            </a:r>
            <a:r>
              <a:rPr lang="en-US" sz="1600" dirty="0">
                <a:latin typeface="Arial" panose="020B0604020202020204" pitchFamily="34" charset="0"/>
                <a:ea typeface="Calibri" panose="020F0502020204030204" pitchFamily="34" charset="0"/>
                <a:cs typeface="Arial" panose="020B0604020202020204" pitchFamily="34" charset="0"/>
              </a:rPr>
              <a:t> ý </a:t>
            </a:r>
          </a:p>
          <a:p>
            <a:pPr lvl="0" algn="just">
              <a:lnSpc>
                <a:spcPct val="107000"/>
              </a:lnSpc>
              <a:spcBef>
                <a:spcPts val="300"/>
              </a:spcBef>
              <a:spcAft>
                <a:spcPts val="300"/>
              </a:spcAft>
            </a:pPr>
            <a:r>
              <a:rPr lang="it-IT" sz="1600">
                <a:latin typeface="Arial" panose="020B0604020202020204" pitchFamily="34" charset="0"/>
                <a:ea typeface="Calibri" panose="020F0502020204030204" pitchFamily="34" charset="0"/>
                <a:cs typeface="Arial" panose="020B0604020202020204" pitchFamily="34" charset="0"/>
              </a:rPr>
              <a:t>-     Trong </a:t>
            </a:r>
            <a:r>
              <a:rPr lang="it-IT" sz="1600" dirty="0">
                <a:latin typeface="Arial" panose="020B0604020202020204" pitchFamily="34" charset="0"/>
                <a:ea typeface="Calibri" panose="020F0502020204030204" pitchFamily="34" charset="0"/>
                <a:cs typeface="Arial" panose="020B0604020202020204" pitchFamily="34" charset="0"/>
              </a:rPr>
              <a:t>chế độ HF-FIX, cần quan tâm đến tần số kênh, tốc độ mã hóa thoại </a:t>
            </a:r>
            <a:r>
              <a:rPr lang="en-US" sz="1600" b="1" dirty="0" err="1">
                <a:solidFill>
                  <a:srgbClr val="000000"/>
                </a:solidFill>
                <a:latin typeface="Arial" panose="020B0604020202020204" pitchFamily="34" charset="0"/>
                <a:ea typeface="Times New Roman" panose="02020603050405020304" pitchFamily="18" charset="0"/>
                <a:cs typeface="Arial" panose="020B0604020202020204" pitchFamily="34" charset="0"/>
              </a:rPr>
              <a:t>Vocoder</a:t>
            </a:r>
            <a:r>
              <a:rPr lang="en-US" sz="1600" b="1" dirty="0">
                <a:solidFill>
                  <a:srgbClr val="000000"/>
                </a:solidFill>
                <a:latin typeface="Arial" panose="020B0604020202020204" pitchFamily="34" charset="0"/>
                <a:ea typeface="Times New Roman" panose="02020603050405020304" pitchFamily="18" charset="0"/>
                <a:cs typeface="Arial" panose="020B0604020202020204" pitchFamily="34" charset="0"/>
              </a:rPr>
              <a:t> Type</a:t>
            </a:r>
            <a:r>
              <a:rPr lang="it-IT" sz="1600" dirty="0">
                <a:latin typeface="Arial" panose="020B0604020202020204" pitchFamily="34" charset="0"/>
                <a:ea typeface="Calibri" panose="020F0502020204030204" pitchFamily="34" charset="0"/>
                <a:cs typeface="Arial" panose="020B0604020202020204" pitchFamily="34" charset="0"/>
              </a:rPr>
              <a:t>.</a:t>
            </a:r>
            <a:endParaRPr lang="en-US" sz="1600" dirty="0">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07000"/>
              </a:lnSpc>
              <a:spcBef>
                <a:spcPts val="300"/>
              </a:spcBef>
              <a:spcAft>
                <a:spcPts val="300"/>
              </a:spcAft>
              <a:buFont typeface="Arial" panose="020B0604020202020204" pitchFamily="34" charset="0"/>
              <a:buChar char="-"/>
            </a:pPr>
            <a:r>
              <a:rPr lang="it-IT" sz="1600" dirty="0">
                <a:latin typeface="Arial" panose="020B0604020202020204" pitchFamily="34" charset="0"/>
                <a:ea typeface="Calibri" panose="020F0502020204030204" pitchFamily="34" charset="0"/>
                <a:cs typeface="Arial" panose="020B0604020202020204" pitchFamily="34" charset="0"/>
              </a:rPr>
              <a:t>Trong chế độ HF-HOP, HOP-C, cần quan tâm đến chế độ Hop-Mode, Hop-Rate, VocoderType. Với chế độ nhảy tần quanh tần số trung tâm (CENTER), cần quan tâm đến tần số kênh hiện tại. Với chế độ nhảy tần theo bảng (TABLE), cần quan tâm đến bảng nhảy tần của kênh.</a:t>
            </a:r>
            <a:endParaRPr lang="en-US" sz="1600" dirty="0">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21623834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76400" y="742950"/>
            <a:ext cx="5965371" cy="665695"/>
          </a:xfrm>
          <a:prstGeom prst="rect">
            <a:avLst/>
          </a:prstGeom>
          <a:noFill/>
        </p:spPr>
        <p:txBody>
          <a:bodyPr wrap="square" rtlCol="0">
            <a:spAutoFit/>
          </a:bodyPr>
          <a:lstStyle/>
          <a:p>
            <a:pPr algn="ctr"/>
            <a:r>
              <a:rPr lang="en-US">
                <a:solidFill>
                  <a:srgbClr val="FF0000"/>
                </a:solidFill>
                <a:latin typeface="Arial" panose="020B0604020202020204" pitchFamily="34" charset="0"/>
                <a:cs typeface="Arial" panose="020B0604020202020204" pitchFamily="34" charset="0"/>
              </a:rPr>
              <a:t>THOẠI</a:t>
            </a:r>
          </a:p>
          <a:p>
            <a:pPr algn="ctr">
              <a:lnSpc>
                <a:spcPct val="107000"/>
              </a:lnSpc>
              <a:spcAft>
                <a:spcPts val="0"/>
              </a:spcAft>
            </a:pPr>
            <a:r>
              <a:rPr lang="en-US">
                <a:solidFill>
                  <a:srgbClr val="FF0000"/>
                </a:solidFill>
                <a:latin typeface="Arial" panose="020B0604020202020204" pitchFamily="34" charset="0"/>
                <a:ea typeface="Calibri" panose="020F0502020204030204" pitchFamily="34" charset="0"/>
                <a:cs typeface="Arial" panose="020B0604020202020204" pitchFamily="34" charset="0"/>
              </a:rPr>
              <a:t>THOẠI ALE</a:t>
            </a:r>
          </a:p>
        </p:txBody>
      </p:sp>
      <p:sp>
        <p:nvSpPr>
          <p:cNvPr id="5" name="TextBox 4"/>
          <p:cNvSpPr txBox="1"/>
          <p:nvPr/>
        </p:nvSpPr>
        <p:spPr>
          <a:xfrm>
            <a:off x="1" y="1408645"/>
            <a:ext cx="9144000" cy="3780907"/>
          </a:xfrm>
          <a:prstGeom prst="rect">
            <a:avLst/>
          </a:prstGeom>
          <a:noFill/>
        </p:spPr>
        <p:txBody>
          <a:bodyPr wrap="square" rtlCol="0">
            <a:spAutoFit/>
          </a:bodyPr>
          <a:lstStyle/>
          <a:p>
            <a:pPr>
              <a:lnSpc>
                <a:spcPct val="107000"/>
              </a:lnSpc>
            </a:pPr>
            <a:r>
              <a:rPr lang="en-US" sz="1600" b="1" dirty="0">
                <a:latin typeface="Arial" panose="020B0604020202020204" pitchFamily="34" charset="0"/>
                <a:cs typeface="Arial" panose="020B0604020202020204" pitchFamily="34" charset="0"/>
              </a:rPr>
              <a:t>I. </a:t>
            </a:r>
            <a:r>
              <a:rPr lang="en-US" sz="1600" b="1" dirty="0" err="1">
                <a:latin typeface="Arial" panose="020B0604020202020204" pitchFamily="34" charset="0"/>
                <a:cs typeface="Arial" panose="020B0604020202020204" pitchFamily="34" charset="0"/>
              </a:rPr>
              <a:t>Thoại</a:t>
            </a:r>
            <a:r>
              <a:rPr lang="en-US" sz="1600" b="1" dirty="0">
                <a:latin typeface="Arial" panose="020B0604020202020204" pitchFamily="34" charset="0"/>
                <a:cs typeface="Arial" panose="020B0604020202020204" pitchFamily="34" charset="0"/>
              </a:rPr>
              <a:t> ALE </a:t>
            </a:r>
            <a:r>
              <a:rPr lang="en-US" sz="1600" b="1" dirty="0" err="1">
                <a:latin typeface="Arial" panose="020B0604020202020204" pitchFamily="34" charset="0"/>
                <a:cs typeface="Arial" panose="020B0604020202020204" pitchFamily="34" charset="0"/>
              </a:rPr>
              <a:t>sử</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dụng</a:t>
            </a:r>
            <a:r>
              <a:rPr lang="en-US" sz="1600" b="1" dirty="0">
                <a:latin typeface="Arial" panose="020B0604020202020204" pitchFamily="34" charset="0"/>
                <a:cs typeface="Arial" panose="020B0604020202020204" pitchFamily="34" charset="0"/>
              </a:rPr>
              <a:t> GPS:</a:t>
            </a:r>
          </a:p>
          <a:p>
            <a:pPr marL="285750" indent="-285750">
              <a:lnSpc>
                <a:spcPct val="107000"/>
              </a:lnSpc>
              <a:buFont typeface="Wingdings" panose="05000000000000000000" pitchFamily="2" charset="2"/>
              <a:buChar char="Ø"/>
            </a:pPr>
            <a:r>
              <a:rPr lang="en-US" sz="1600" dirty="0" err="1">
                <a:latin typeface="Arial" panose="020B0604020202020204" pitchFamily="34" charset="0"/>
                <a:cs typeface="Arial" panose="020B0604020202020204" pitchFamily="34" charset="0"/>
              </a:rPr>
              <a:t>Thiết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lập</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kênh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truyền</a:t>
            </a:r>
            <a:r>
              <a:rPr lang="en-US" sz="1600" dirty="0">
                <a:latin typeface="Arial" panose="020B0604020202020204" pitchFamily="34" charset="0"/>
                <a:cs typeface="Arial" panose="020B0604020202020204" pitchFamily="34" charset="0"/>
              </a:rPr>
              <a:t>:</a:t>
            </a:r>
          </a:p>
          <a:p>
            <a:pPr>
              <a:lnSpc>
                <a:spcPct val="107000"/>
              </a:lnSpc>
            </a:pPr>
            <a:r>
              <a:rPr lang="en-US" sz="1600" dirty="0">
                <a:latin typeface="Arial" panose="020B0604020202020204" pitchFamily="34" charset="0"/>
                <a:cs typeface="Arial" panose="020B0604020202020204" pitchFamily="34" charset="0"/>
              </a:rPr>
              <a:t>    - </a:t>
            </a:r>
            <a:r>
              <a:rPr lang="en-US" sz="1600" dirty="0" err="1">
                <a:latin typeface="Arial" panose="020B0604020202020204" pitchFamily="34" charset="0"/>
                <a:cs typeface="Arial" panose="020B0604020202020204" pitchFamily="34" charset="0"/>
              </a:rPr>
              <a:t>Bước</a:t>
            </a:r>
            <a:r>
              <a:rPr lang="en-US" sz="1600" dirty="0">
                <a:latin typeface="Arial" panose="020B0604020202020204" pitchFamily="34" charset="0"/>
                <a:cs typeface="Arial" panose="020B0604020202020204" pitchFamily="34" charset="0"/>
              </a:rPr>
              <a:t> 1: </a:t>
            </a:r>
            <a:r>
              <a:rPr lang="en-US" sz="1600" dirty="0" err="1">
                <a:latin typeface="Arial" panose="020B0604020202020204" pitchFamily="34" charset="0"/>
                <a:cs typeface="Arial" panose="020B0604020202020204" pitchFamily="34" charset="0"/>
              </a:rPr>
              <a:t>Khi</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nhận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toạ</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độ</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hiển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thị</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trên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màn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hình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Nhấn</a:t>
            </a:r>
            <a:r>
              <a:rPr lang="en-US" sz="1600" dirty="0">
                <a:latin typeface="Arial" panose="020B0604020202020204" pitchFamily="34" charset="0"/>
                <a:cs typeface="Arial" panose="020B0604020202020204" pitchFamily="34" charset="0"/>
              </a:rPr>
              <a:t> </a:t>
            </a:r>
            <a:r>
              <a:rPr lang="it-IT" sz="1600" dirty="0">
                <a:latin typeface="Arial" panose="020B0604020202020204" pitchFamily="34" charset="0"/>
                <a:cs typeface="Arial" panose="020B0604020202020204" pitchFamily="34" charset="0"/>
              </a:rPr>
              <a:t>[ALE]/[5] vào cửa sổ chế độ ALE.</a:t>
            </a:r>
          </a:p>
          <a:p>
            <a:pPr>
              <a:lnSpc>
                <a:spcPct val="107000"/>
              </a:lnSpc>
            </a:pPr>
            <a:r>
              <a:rPr lang="en-US" sz="1600" dirty="0">
                <a:latin typeface="Arial" panose="020B0604020202020204" pitchFamily="34" charset="0"/>
                <a:cs typeface="Arial" panose="020B0604020202020204" pitchFamily="34" charset="0"/>
              </a:rPr>
              <a:t>    - </a:t>
            </a:r>
            <a:r>
              <a:rPr lang="en-US" sz="1600" dirty="0" err="1">
                <a:latin typeface="Arial" panose="020B0604020202020204" pitchFamily="34" charset="0"/>
                <a:cs typeface="Arial" panose="020B0604020202020204" pitchFamily="34" charset="0"/>
              </a:rPr>
              <a:t>Bước</a:t>
            </a:r>
            <a:r>
              <a:rPr lang="en-US" sz="1600" dirty="0">
                <a:latin typeface="Arial" panose="020B0604020202020204" pitchFamily="34" charset="0"/>
                <a:cs typeface="Arial" panose="020B0604020202020204" pitchFamily="34" charset="0"/>
              </a:rPr>
              <a:t> 2: </a:t>
            </a:r>
            <a:r>
              <a:rPr lang="en-US" sz="1600" dirty="0" err="1">
                <a:latin typeface="Arial" panose="020B0604020202020204" pitchFamily="34" charset="0"/>
                <a:cs typeface="Arial" panose="020B0604020202020204" pitchFamily="34" charset="0"/>
              </a:rPr>
              <a:t>Ấn</a:t>
            </a:r>
            <a:r>
              <a:rPr lang="en-US" sz="1600" dirty="0">
                <a:latin typeface="Arial" panose="020B0604020202020204" pitchFamily="34" charset="0"/>
                <a:cs typeface="Arial" panose="020B0604020202020204" pitchFamily="34" charset="0"/>
              </a:rPr>
              <a:t> TUNE (</a:t>
            </a:r>
            <a:r>
              <a:rPr lang="en-US" sz="1600" dirty="0" err="1">
                <a:latin typeface="Arial" panose="020B0604020202020204" pitchFamily="34" charset="0"/>
                <a:cs typeface="Arial" panose="020B0604020202020204" pitchFamily="34" charset="0"/>
              </a:rPr>
              <a:t>phím</a:t>
            </a:r>
            <a:r>
              <a:rPr lang="en-US" sz="1600" dirty="0">
                <a:latin typeface="Arial" panose="020B0604020202020204" pitchFamily="34" charset="0"/>
                <a:cs typeface="Arial" panose="020B0604020202020204" pitchFamily="34" charset="0"/>
              </a:rPr>
              <a:t> [F3]/[4]) </a:t>
            </a:r>
            <a:r>
              <a:rPr lang="en-US" sz="1600" dirty="0" err="1">
                <a:latin typeface="Arial" panose="020B0604020202020204" pitchFamily="34" charset="0"/>
                <a:cs typeface="Arial" panose="020B0604020202020204" pitchFamily="34" charset="0"/>
              </a:rPr>
              <a:t>nếu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sử</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dụng</a:t>
            </a:r>
            <a:r>
              <a:rPr lang="en-US" sz="1600" dirty="0">
                <a:latin typeface="Arial" panose="020B0604020202020204" pitchFamily="34" charset="0"/>
                <a:cs typeface="Arial" panose="020B0604020202020204" pitchFamily="34" charset="0"/>
              </a:rPr>
              <a:t> ATU. </a:t>
            </a:r>
            <a:r>
              <a:rPr lang="en-US" sz="1600" dirty="0" err="1">
                <a:latin typeface="Arial" panose="020B0604020202020204" pitchFamily="34" charset="0"/>
                <a:cs typeface="Arial" panose="020B0604020202020204" pitchFamily="34" charset="0"/>
              </a:rPr>
              <a:t>Cấu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hình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các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tham</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số</a:t>
            </a:r>
            <a:r>
              <a:rPr lang="en-US" sz="1600" dirty="0">
                <a:latin typeface="Arial" panose="020B0604020202020204" pitchFamily="34" charset="0"/>
                <a:cs typeface="Arial" panose="020B0604020202020204" pitchFamily="34" charset="0"/>
              </a:rPr>
              <a:t> ALE </a:t>
            </a:r>
            <a:r>
              <a:rPr lang="en-US" sz="1600" dirty="0" err="1">
                <a:latin typeface="Arial" panose="020B0604020202020204" pitchFamily="34" charset="0"/>
                <a:cs typeface="Arial" panose="020B0604020202020204" pitchFamily="34" charset="0"/>
              </a:rPr>
              <a:t>giống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nhau</a:t>
            </a:r>
            <a:r>
              <a:rPr lang="en-US" sz="1600" dirty="0">
                <a:latin typeface="Arial" panose="020B0604020202020204" pitchFamily="34" charset="0"/>
                <a:cs typeface="Arial" panose="020B0604020202020204" pitchFamily="34" charset="0"/>
              </a:rPr>
              <a:t>:</a:t>
            </a:r>
          </a:p>
          <a:p>
            <a:pPr marL="285750" indent="-285750">
              <a:lnSpc>
                <a:spcPct val="107000"/>
              </a:lnSpc>
            </a:pPr>
            <a:r>
              <a:rPr lang="it-IT" sz="1600" dirty="0">
                <a:latin typeface="Arial" panose="020B0604020202020204" pitchFamily="34" charset="0"/>
                <a:cs typeface="Arial" panose="020B0604020202020204" pitchFamily="34" charset="0"/>
              </a:rPr>
              <a:t>                                 + Group ID </a:t>
            </a:r>
          </a:p>
          <a:p>
            <a:pPr marL="285750" indent="-285750">
              <a:lnSpc>
                <a:spcPct val="107000"/>
              </a:lnSpc>
            </a:pPr>
            <a:r>
              <a:rPr lang="it-IT" sz="1600" dirty="0">
                <a:latin typeface="Arial" panose="020B0604020202020204" pitchFamily="34" charset="0"/>
                <a:cs typeface="Arial" panose="020B0604020202020204" pitchFamily="34" charset="0"/>
              </a:rPr>
              <a:t>                                 + Bảng kênh SC-LIST</a:t>
            </a:r>
            <a:endParaRPr lang="en-US" sz="1600" dirty="0">
              <a:latin typeface="Arial" panose="020B0604020202020204" pitchFamily="34" charset="0"/>
              <a:cs typeface="Arial" panose="020B0604020202020204" pitchFamily="34" charset="0"/>
            </a:endParaRPr>
          </a:p>
          <a:p>
            <a:pPr marL="285750" indent="-285750">
              <a:lnSpc>
                <a:spcPct val="107000"/>
              </a:lnSpc>
              <a:buFont typeface="Wingdings" panose="05000000000000000000" pitchFamily="2" charset="2"/>
              <a:buChar char="Ø"/>
            </a:pPr>
            <a:r>
              <a:rPr lang="en-US" sz="1600" dirty="0" err="1">
                <a:latin typeface="Arial" panose="020B0604020202020204" pitchFamily="34" charset="0"/>
                <a:cs typeface="Arial" panose="020B0604020202020204" pitchFamily="34" charset="0"/>
              </a:rPr>
              <a:t>Thực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hiện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kết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nối</a:t>
            </a:r>
            <a:endParaRPr lang="en-US" sz="1600" dirty="0">
              <a:latin typeface="Arial" panose="020B0604020202020204" pitchFamily="34" charset="0"/>
              <a:cs typeface="Arial" panose="020B0604020202020204" pitchFamily="34" charset="0"/>
            </a:endParaRPr>
          </a:p>
          <a:p>
            <a:pPr>
              <a:lnSpc>
                <a:spcPct val="107000"/>
              </a:lnSpc>
            </a:pPr>
            <a:r>
              <a:rPr lang="en-US" sz="1600" dirty="0">
                <a:latin typeface="Arial" panose="020B0604020202020204" pitchFamily="34" charset="0"/>
                <a:cs typeface="Arial" panose="020B0604020202020204" pitchFamily="34" charset="0"/>
              </a:rPr>
              <a:t>    - </a:t>
            </a:r>
            <a:r>
              <a:rPr lang="en-US" sz="1600" dirty="0" err="1">
                <a:latin typeface="Arial" panose="020B0604020202020204" pitchFamily="34" charset="0"/>
                <a:cs typeface="Arial" panose="020B0604020202020204" pitchFamily="34" charset="0"/>
              </a:rPr>
              <a:t>Bước</a:t>
            </a:r>
            <a:r>
              <a:rPr lang="en-US" sz="1600" dirty="0">
                <a:latin typeface="Arial" panose="020B0604020202020204" pitchFamily="34" charset="0"/>
                <a:cs typeface="Arial" panose="020B0604020202020204" pitchFamily="34" charset="0"/>
              </a:rPr>
              <a:t> 1: </a:t>
            </a:r>
            <a:r>
              <a:rPr lang="en-US" sz="1600" dirty="0" err="1">
                <a:latin typeface="Arial" panose="020B0604020202020204" pitchFamily="34" charset="0"/>
                <a:cs typeface="Arial" panose="020B0604020202020204" pitchFamily="34" charset="0"/>
              </a:rPr>
              <a:t>Nhập</a:t>
            </a:r>
            <a:r>
              <a:rPr lang="en-US" sz="1600" dirty="0">
                <a:latin typeface="Arial" panose="020B0604020202020204" pitchFamily="34" charset="0"/>
                <a:cs typeface="Arial" panose="020B0604020202020204" pitchFamily="34" charset="0"/>
              </a:rPr>
              <a:t> </a:t>
            </a:r>
            <a:r>
              <a:rPr lang="en-AU" sz="1600" dirty="0" err="1">
                <a:latin typeface="Arial" panose="020B0604020202020204" pitchFamily="34" charset="0"/>
                <a:cs typeface="Arial" panose="020B0604020202020204" pitchFamily="34" charset="0"/>
              </a:rPr>
              <a:t>địa</a:t>
            </a:r>
            <a:r>
              <a:rPr lang="en-AU" sz="1600" dirty="0">
                <a:latin typeface="Arial" panose="020B0604020202020204" pitchFamily="34" charset="0"/>
                <a:cs typeface="Arial" panose="020B0604020202020204" pitchFamily="34" charset="0"/>
              </a:rPr>
              <a:t> </a:t>
            </a:r>
            <a:r>
              <a:rPr lang="en-AU" sz="1600" dirty="0" err="1">
                <a:latin typeface="Arial" panose="020B0604020202020204" pitchFamily="34" charset="0"/>
                <a:cs typeface="Arial" panose="020B0604020202020204" pitchFamily="34" charset="0"/>
              </a:rPr>
              <a:t>chỉ</a:t>
            </a:r>
            <a:r>
              <a:rPr lang="en-AU" sz="1600" dirty="0">
                <a:latin typeface="Arial" panose="020B0604020202020204" pitchFamily="34" charset="0"/>
                <a:cs typeface="Arial" panose="020B0604020202020204" pitchFamily="34" charset="0"/>
              </a:rPr>
              <a:t> </a:t>
            </a:r>
            <a:r>
              <a:rPr lang="it-IT" sz="1600" dirty="0">
                <a:latin typeface="Arial" panose="020B0604020202020204" pitchFamily="34" charset="0"/>
                <a:cs typeface="Arial" panose="020B0604020202020204" pitchFamily="34" charset="0"/>
              </a:rPr>
              <a:t>máy</a:t>
            </a:r>
            <a:r>
              <a:rPr lang="en-AU" sz="1600" dirty="0">
                <a:latin typeface="Arial" panose="020B0604020202020204" pitchFamily="34" charset="0"/>
                <a:cs typeface="Arial" panose="020B0604020202020204" pitchFamily="34" charset="0"/>
              </a:rPr>
              <a:t> </a:t>
            </a:r>
            <a:r>
              <a:rPr lang="en-AU" sz="1600" dirty="0" err="1">
                <a:latin typeface="Arial" panose="020B0604020202020204" pitchFamily="34" charset="0"/>
                <a:cs typeface="Arial" panose="020B0604020202020204" pitchFamily="34" charset="0"/>
              </a:rPr>
              <a:t>gọi</a:t>
            </a:r>
            <a:r>
              <a:rPr lang="en-AU" sz="1600" dirty="0">
                <a:latin typeface="Arial" panose="020B0604020202020204" pitchFamily="34" charset="0"/>
                <a:cs typeface="Arial" panose="020B0604020202020204" pitchFamily="34" charset="0"/>
              </a:rPr>
              <a:t>,</a:t>
            </a:r>
            <a:r>
              <a:rPr lang="it-IT" sz="1600" dirty="0">
                <a:latin typeface="Arial" panose="020B0604020202020204" pitchFamily="34" charset="0"/>
                <a:cs typeface="Arial" panose="020B0604020202020204" pitchFamily="34" charset="0"/>
              </a:rPr>
              <a:t> nhấn [CALL-ID]/[F3],</a:t>
            </a:r>
            <a:r>
              <a:rPr lang="en-AU" sz="1600" dirty="0">
                <a:latin typeface="Arial" panose="020B0604020202020204" pitchFamily="34" charset="0"/>
                <a:cs typeface="Arial" panose="020B0604020202020204" pitchFamily="34" charset="0"/>
              </a:rPr>
              <a:t> 100 ÷ 159 (</a:t>
            </a:r>
            <a:r>
              <a:rPr lang="en-AU" sz="1600" dirty="0" err="1">
                <a:latin typeface="Arial" panose="020B0604020202020204" pitchFamily="34" charset="0"/>
                <a:cs typeface="Arial" panose="020B0604020202020204" pitchFamily="34" charset="0"/>
              </a:rPr>
              <a:t>gọi</a:t>
            </a:r>
            <a:r>
              <a:rPr lang="en-AU" sz="1600" dirty="0">
                <a:latin typeface="Arial" panose="020B0604020202020204" pitchFamily="34" charset="0"/>
                <a:cs typeface="Arial" panose="020B0604020202020204" pitchFamily="34" charset="0"/>
              </a:rPr>
              <a:t> </a:t>
            </a:r>
            <a:r>
              <a:rPr lang="en-AU" sz="1600" dirty="0" err="1">
                <a:latin typeface="Arial" panose="020B0604020202020204" pitchFamily="34" charset="0"/>
                <a:cs typeface="Arial" panose="020B0604020202020204" pitchFamily="34" charset="0"/>
              </a:rPr>
              <a:t>đơn</a:t>
            </a:r>
            <a:r>
              <a:rPr lang="en-AU" sz="1600" dirty="0">
                <a:latin typeface="Arial" panose="020B0604020202020204" pitchFamily="34" charset="0"/>
                <a:cs typeface="Arial" panose="020B0604020202020204" pitchFamily="34" charset="0"/>
              </a:rPr>
              <a:t>),  300 ÷ 359 (</a:t>
            </a:r>
            <a:r>
              <a:rPr lang="en-AU" sz="1600" dirty="0" err="1">
                <a:latin typeface="Arial" panose="020B0604020202020204" pitchFamily="34" charset="0"/>
                <a:cs typeface="Arial" panose="020B0604020202020204" pitchFamily="34" charset="0"/>
              </a:rPr>
              <a:t>gọi</a:t>
            </a:r>
            <a:r>
              <a:rPr lang="en-AU" sz="1600" dirty="0">
                <a:latin typeface="Arial" panose="020B0604020202020204" pitchFamily="34" charset="0"/>
                <a:cs typeface="Arial" panose="020B0604020202020204" pitchFamily="34" charset="0"/>
              </a:rPr>
              <a:t> </a:t>
            </a:r>
            <a:r>
              <a:rPr lang="en-AU" sz="1600" dirty="0" err="1">
                <a:latin typeface="Arial" panose="020B0604020202020204" pitchFamily="34" charset="0"/>
                <a:cs typeface="Arial" panose="020B0604020202020204" pitchFamily="34" charset="0"/>
              </a:rPr>
              <a:t>mạng</a:t>
            </a:r>
            <a:r>
              <a:rPr lang="en-AU" sz="1600" dirty="0">
                <a:latin typeface="Arial" panose="020B0604020202020204" pitchFamily="34" charset="0"/>
                <a:cs typeface="Arial" panose="020B0604020202020204" pitchFamily="34" charset="0"/>
              </a:rPr>
              <a:t>).</a:t>
            </a:r>
          </a:p>
          <a:p>
            <a:pPr>
              <a:lnSpc>
                <a:spcPct val="107000"/>
              </a:lnSpc>
            </a:pPr>
            <a:r>
              <a:rPr lang="it-IT" sz="1600" dirty="0">
                <a:latin typeface="Arial" panose="020B0604020202020204" pitchFamily="34" charset="0"/>
                <a:cs typeface="Arial" panose="020B0604020202020204" pitchFamily="34" charset="0"/>
              </a:rPr>
              <a:t>    - Bước 2: Thực hiện đánh giá điểm kênh truyền nhấn [CQA]/[F2]</a:t>
            </a:r>
          </a:p>
          <a:p>
            <a:pPr>
              <a:lnSpc>
                <a:spcPct val="107000"/>
              </a:lnSpc>
            </a:pPr>
            <a:r>
              <a:rPr lang="it-IT" sz="1600" dirty="0">
                <a:latin typeface="Arial" panose="020B0604020202020204" pitchFamily="34" charset="0"/>
                <a:cs typeface="Arial" panose="020B0604020202020204" pitchFamily="34" charset="0"/>
              </a:rPr>
              <a:t>    - Bước 3: Thực hiện kết nối, nhấn [CALL]/[F2].</a:t>
            </a:r>
          </a:p>
          <a:p>
            <a:pPr>
              <a:lnSpc>
                <a:spcPct val="107000"/>
              </a:lnSpc>
            </a:pPr>
            <a:endParaRPr lang="it-IT" sz="1600" dirty="0">
              <a:latin typeface="Arial" panose="020B0604020202020204" pitchFamily="34" charset="0"/>
              <a:cs typeface="Arial" panose="020B0604020202020204" pitchFamily="34" charset="0"/>
            </a:endParaRPr>
          </a:p>
          <a:p>
            <a:pPr marL="285750" indent="-285750">
              <a:lnSpc>
                <a:spcPct val="107000"/>
              </a:lnSpc>
              <a:buFont typeface="Wingdings" panose="05000000000000000000" pitchFamily="2" charset="2"/>
              <a:buChar char="v"/>
            </a:pPr>
            <a:r>
              <a:rPr lang="it-IT" sz="1600" dirty="0">
                <a:latin typeface="Arial" panose="020B0604020202020204" pitchFamily="34" charset="0"/>
                <a:cs typeface="Arial" panose="020B0604020202020204" pitchFamily="34" charset="0"/>
              </a:rPr>
              <a:t>Chú ý: Quá trình thực hiện gọi tuỳ thuộc cấu hình</a:t>
            </a:r>
            <a:r>
              <a:rPr lang="it-IT" sz="1600" dirty="0"/>
              <a:t> </a:t>
            </a:r>
            <a:r>
              <a:rPr lang="it-IT" sz="1600" dirty="0">
                <a:latin typeface="Arial" panose="020B0604020202020204" pitchFamily="34" charset="0"/>
                <a:cs typeface="Arial" panose="020B0604020202020204" pitchFamily="34" charset="0"/>
              </a:rPr>
              <a:t>“ALE Call Mode” là AUTO, FAST hoặc MANUAL mà thiết lập kết nối khác nhau.</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6228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1200150"/>
            <a:ext cx="9144000" cy="3780907"/>
          </a:xfrm>
          <a:prstGeom prst="rect">
            <a:avLst/>
          </a:prstGeom>
          <a:noFill/>
        </p:spPr>
        <p:txBody>
          <a:bodyPr wrap="square" rtlCol="0">
            <a:spAutoFit/>
          </a:bodyPr>
          <a:lstStyle/>
          <a:p>
            <a:pPr>
              <a:lnSpc>
                <a:spcPct val="107000"/>
              </a:lnSpc>
            </a:pPr>
            <a:r>
              <a:rPr lang="en-US" sz="1600" b="1" dirty="0">
                <a:latin typeface="Arial" panose="020B0604020202020204" pitchFamily="34" charset="0"/>
                <a:cs typeface="Arial" panose="020B0604020202020204" pitchFamily="34" charset="0"/>
              </a:rPr>
              <a:t>II. </a:t>
            </a:r>
            <a:r>
              <a:rPr lang="en-US" sz="1600" b="1" dirty="0" err="1">
                <a:latin typeface="Arial" panose="020B0604020202020204" pitchFamily="34" charset="0"/>
                <a:cs typeface="Arial" panose="020B0604020202020204" pitchFamily="34" charset="0"/>
              </a:rPr>
              <a:t>Thoại</a:t>
            </a:r>
            <a:r>
              <a:rPr lang="en-US" sz="1600" b="1" dirty="0">
                <a:latin typeface="Arial" panose="020B0604020202020204" pitchFamily="34" charset="0"/>
                <a:cs typeface="Arial" panose="020B0604020202020204" pitchFamily="34" charset="0"/>
              </a:rPr>
              <a:t> ALE </a:t>
            </a:r>
            <a:r>
              <a:rPr lang="en-US" sz="1600" b="1" dirty="0" err="1">
                <a:latin typeface="Arial" panose="020B0604020202020204" pitchFamily="34" charset="0"/>
                <a:cs typeface="Arial" panose="020B0604020202020204" pitchFamily="34" charset="0"/>
              </a:rPr>
              <a:t>không</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sử</a:t>
            </a:r>
            <a:r>
              <a:rPr lang="en-US" sz="1600" b="1" dirty="0">
                <a:latin typeface="Arial" panose="020B0604020202020204" pitchFamily="34" charset="0"/>
                <a:cs typeface="Arial" panose="020B0604020202020204" pitchFamily="34" charset="0"/>
              </a:rPr>
              <a:t> </a:t>
            </a:r>
            <a:r>
              <a:rPr lang="en-US" sz="1600" b="1" dirty="0" err="1">
                <a:latin typeface="Arial" panose="020B0604020202020204" pitchFamily="34" charset="0"/>
                <a:cs typeface="Arial" panose="020B0604020202020204" pitchFamily="34" charset="0"/>
              </a:rPr>
              <a:t>dụng</a:t>
            </a:r>
            <a:r>
              <a:rPr lang="en-US" sz="1600" b="1" dirty="0">
                <a:latin typeface="Arial" panose="020B0604020202020204" pitchFamily="34" charset="0"/>
                <a:cs typeface="Arial" panose="020B0604020202020204" pitchFamily="34" charset="0"/>
              </a:rPr>
              <a:t> GPS</a:t>
            </a:r>
            <a:r>
              <a:rPr lang="en-US" sz="1600" dirty="0">
                <a:latin typeface="Arial" panose="020B0604020202020204" pitchFamily="34" charset="0"/>
                <a:cs typeface="Arial" panose="020B0604020202020204" pitchFamily="34" charset="0"/>
              </a:rPr>
              <a:t>:</a:t>
            </a:r>
          </a:p>
          <a:p>
            <a:pPr>
              <a:lnSpc>
                <a:spcPct val="107000"/>
              </a:lnSpc>
            </a:pPr>
            <a:r>
              <a:rPr lang="en-US" sz="1600" dirty="0" err="1">
                <a:latin typeface="Arial" panose="020B0604020202020204" pitchFamily="34" charset="0"/>
                <a:cs typeface="Arial" panose="020B0604020202020204" pitchFamily="34" charset="0"/>
              </a:rPr>
              <a:t>Cấu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hình</a:t>
            </a:r>
            <a:r>
              <a:rPr lang="en-US" sz="1600" dirty="0">
                <a:latin typeface="Arial" panose="020B0604020202020204" pitchFamily="34" charset="0"/>
                <a:cs typeface="Arial" panose="020B0604020202020204" pitchFamily="34" charset="0"/>
              </a:rPr>
              <a:t> </a:t>
            </a:r>
            <a:r>
              <a:rPr lang="en-US" sz="1600" i="1" dirty="0">
                <a:latin typeface="Arial" panose="020B0604020202020204" pitchFamily="34" charset="0"/>
                <a:cs typeface="Arial" panose="020B0604020202020204" pitchFamily="34" charset="0"/>
              </a:rPr>
              <a:t>“</a:t>
            </a:r>
            <a:r>
              <a:rPr lang="it-IT" sz="1600" i="1" dirty="0">
                <a:latin typeface="Arial" panose="020B0604020202020204" pitchFamily="34" charset="0"/>
                <a:cs typeface="Arial" panose="020B0604020202020204" pitchFamily="34" charset="0"/>
              </a:rPr>
              <a:t>Sync Type’’ No GPS, các bước thiết lập như sử dụng GPS.</a:t>
            </a:r>
          </a:p>
          <a:p>
            <a:pPr>
              <a:lnSpc>
                <a:spcPct val="107000"/>
              </a:lnSpc>
            </a:pPr>
            <a:r>
              <a:rPr lang="it-IT" sz="1600" b="1" dirty="0">
                <a:latin typeface="Arial" panose="020B0604020202020204" pitchFamily="34" charset="0"/>
                <a:cs typeface="Arial" panose="020B0604020202020204" pitchFamily="34" charset="0"/>
              </a:rPr>
              <a:t>III. Chế độ Scan</a:t>
            </a:r>
            <a:r>
              <a:rPr lang="it-IT" sz="1600" b="1" i="1" dirty="0">
                <a:latin typeface="Arial" panose="020B0604020202020204" pitchFamily="34" charset="0"/>
                <a:cs typeface="Arial" panose="020B0604020202020204" pitchFamily="34" charset="0"/>
              </a:rPr>
              <a:t> </a:t>
            </a:r>
            <a:endParaRPr lang="en-US" sz="1600" b="1" i="1" dirty="0">
              <a:latin typeface="Arial" panose="020B0604020202020204" pitchFamily="34" charset="0"/>
              <a:cs typeface="Arial" panose="020B0604020202020204" pitchFamily="34" charset="0"/>
            </a:endParaRPr>
          </a:p>
          <a:p>
            <a:pPr marL="285750" indent="-285750">
              <a:lnSpc>
                <a:spcPct val="107000"/>
              </a:lnSpc>
              <a:buFont typeface="Wingdings" panose="05000000000000000000" pitchFamily="2" charset="2"/>
              <a:buChar char="Ø"/>
            </a:pPr>
            <a:r>
              <a:rPr lang="en-US" sz="1600" dirty="0" err="1">
                <a:latin typeface="Arial" panose="020B0604020202020204" pitchFamily="34" charset="0"/>
                <a:cs typeface="Arial" panose="020B0604020202020204" pitchFamily="34" charset="0"/>
              </a:rPr>
              <a:t>Thiết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lập</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kênh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truyền</a:t>
            </a:r>
            <a:r>
              <a:rPr lang="en-US" sz="1600" dirty="0">
                <a:latin typeface="Arial" panose="020B0604020202020204" pitchFamily="34" charset="0"/>
                <a:cs typeface="Arial" panose="020B0604020202020204" pitchFamily="34" charset="0"/>
              </a:rPr>
              <a:t>:</a:t>
            </a:r>
          </a:p>
          <a:p>
            <a:pPr>
              <a:lnSpc>
                <a:spcPct val="107000"/>
              </a:lnSpc>
            </a:pPr>
            <a:r>
              <a:rPr lang="en-US" sz="1600" dirty="0">
                <a:latin typeface="Arial" panose="020B0604020202020204" pitchFamily="34" charset="0"/>
                <a:cs typeface="Arial" panose="020B0604020202020204" pitchFamily="34" charset="0"/>
              </a:rPr>
              <a:t>     - </a:t>
            </a:r>
            <a:r>
              <a:rPr lang="en-US" sz="1600" dirty="0" err="1">
                <a:latin typeface="Arial" panose="020B0604020202020204" pitchFamily="34" charset="0"/>
                <a:cs typeface="Arial" panose="020B0604020202020204" pitchFamily="34" charset="0"/>
              </a:rPr>
              <a:t>Bước</a:t>
            </a:r>
            <a:r>
              <a:rPr lang="en-US" sz="1600" dirty="0">
                <a:latin typeface="Arial" panose="020B0604020202020204" pitchFamily="34" charset="0"/>
                <a:cs typeface="Arial" panose="020B0604020202020204" pitchFamily="34" charset="0"/>
              </a:rPr>
              <a:t> 1: </a:t>
            </a:r>
            <a:r>
              <a:rPr lang="en-US" sz="1600" dirty="0" err="1">
                <a:latin typeface="Arial" panose="020B0604020202020204" pitchFamily="34" charset="0"/>
                <a:cs typeface="Arial" panose="020B0604020202020204" pitchFamily="34" charset="0"/>
              </a:rPr>
              <a:t>Nhấn</a:t>
            </a:r>
            <a:r>
              <a:rPr lang="en-US" sz="1600" dirty="0">
                <a:latin typeface="Arial" panose="020B0604020202020204" pitchFamily="34" charset="0"/>
                <a:cs typeface="Arial" panose="020B0604020202020204" pitchFamily="34" charset="0"/>
              </a:rPr>
              <a:t> </a:t>
            </a:r>
            <a:r>
              <a:rPr lang="it-IT" sz="1600" dirty="0">
                <a:latin typeface="Arial" panose="020B0604020202020204" pitchFamily="34" charset="0"/>
                <a:cs typeface="Arial" panose="020B0604020202020204" pitchFamily="34" charset="0"/>
              </a:rPr>
              <a:t>[ALE]/[5] vào cửa sổ chế độ ALE.</a:t>
            </a:r>
          </a:p>
          <a:p>
            <a:pPr>
              <a:lnSpc>
                <a:spcPct val="107000"/>
              </a:lnSpc>
            </a:pPr>
            <a:r>
              <a:rPr lang="en-US" sz="1600" dirty="0">
                <a:latin typeface="Arial" panose="020B0604020202020204" pitchFamily="34" charset="0"/>
                <a:cs typeface="Arial" panose="020B0604020202020204" pitchFamily="34" charset="0"/>
              </a:rPr>
              <a:t>     - </a:t>
            </a:r>
            <a:r>
              <a:rPr lang="en-US" sz="1600" dirty="0" err="1">
                <a:latin typeface="Arial" panose="020B0604020202020204" pitchFamily="34" charset="0"/>
                <a:cs typeface="Arial" panose="020B0604020202020204" pitchFamily="34" charset="0"/>
              </a:rPr>
              <a:t>Bước</a:t>
            </a:r>
            <a:r>
              <a:rPr lang="en-US" sz="1600" dirty="0">
                <a:latin typeface="Arial" panose="020B0604020202020204" pitchFamily="34" charset="0"/>
                <a:cs typeface="Arial" panose="020B0604020202020204" pitchFamily="34" charset="0"/>
              </a:rPr>
              <a:t> 2: </a:t>
            </a:r>
            <a:r>
              <a:rPr lang="en-US" sz="1600" dirty="0" err="1">
                <a:latin typeface="Arial" panose="020B0604020202020204" pitchFamily="34" charset="0"/>
                <a:cs typeface="Arial" panose="020B0604020202020204" pitchFamily="34" charset="0"/>
              </a:rPr>
              <a:t>Nhấn</a:t>
            </a:r>
            <a:r>
              <a:rPr lang="en-US" sz="1600" dirty="0">
                <a:latin typeface="Arial" panose="020B0604020202020204" pitchFamily="34" charset="0"/>
                <a:cs typeface="Arial" panose="020B0604020202020204" pitchFamily="34" charset="0"/>
              </a:rPr>
              <a:t> TUNE (</a:t>
            </a:r>
            <a:r>
              <a:rPr lang="en-US" sz="1600" dirty="0" err="1">
                <a:latin typeface="Arial" panose="020B0604020202020204" pitchFamily="34" charset="0"/>
                <a:cs typeface="Arial" panose="020B0604020202020204" pitchFamily="34" charset="0"/>
              </a:rPr>
              <a:t>phím</a:t>
            </a:r>
            <a:r>
              <a:rPr lang="en-US" sz="1600" dirty="0">
                <a:latin typeface="Arial" panose="020B0604020202020204" pitchFamily="34" charset="0"/>
                <a:cs typeface="Arial" panose="020B0604020202020204" pitchFamily="34" charset="0"/>
              </a:rPr>
              <a:t> [F3]/[4]) </a:t>
            </a:r>
            <a:r>
              <a:rPr lang="en-US" sz="1600" dirty="0" err="1">
                <a:latin typeface="Arial" panose="020B0604020202020204" pitchFamily="34" charset="0"/>
                <a:cs typeface="Arial" panose="020B0604020202020204" pitchFamily="34" charset="0"/>
              </a:rPr>
              <a:t>nếu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sử</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dụng</a:t>
            </a:r>
            <a:r>
              <a:rPr lang="en-US" sz="1600" dirty="0">
                <a:latin typeface="Arial" panose="020B0604020202020204" pitchFamily="34" charset="0"/>
                <a:cs typeface="Arial" panose="020B0604020202020204" pitchFamily="34" charset="0"/>
              </a:rPr>
              <a:t> ATU. </a:t>
            </a:r>
            <a:r>
              <a:rPr lang="en-US" sz="1600" dirty="0" err="1">
                <a:latin typeface="Arial" panose="020B0604020202020204" pitchFamily="34" charset="0"/>
                <a:cs typeface="Arial" panose="020B0604020202020204" pitchFamily="34" charset="0"/>
              </a:rPr>
              <a:t>Nhấn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phím</a:t>
            </a:r>
            <a:r>
              <a:rPr lang="en-US" sz="1600" dirty="0">
                <a:latin typeface="Arial" panose="020B0604020202020204" pitchFamily="34" charset="0"/>
                <a:cs typeface="Arial" panose="020B0604020202020204" pitchFamily="34" charset="0"/>
              </a:rPr>
              <a:t> [2] </a:t>
            </a:r>
            <a:r>
              <a:rPr lang="en-US" sz="1600" dirty="0" err="1">
                <a:latin typeface="Arial" panose="020B0604020202020204" pitchFamily="34" charset="0"/>
                <a:cs typeface="Arial" panose="020B0604020202020204" pitchFamily="34" charset="0"/>
              </a:rPr>
              <a:t>cấu</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hình</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các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tham</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số</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giống</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nhau</a:t>
            </a:r>
            <a:r>
              <a:rPr lang="en-US" sz="1600" dirty="0">
                <a:latin typeface="Arial" panose="020B0604020202020204" pitchFamily="34" charset="0"/>
                <a:cs typeface="Arial" panose="020B0604020202020204" pitchFamily="34" charset="0"/>
              </a:rPr>
              <a:t>:</a:t>
            </a:r>
          </a:p>
          <a:p>
            <a:pPr marL="285750" indent="-285750">
              <a:lnSpc>
                <a:spcPct val="107000"/>
              </a:lnSpc>
            </a:pPr>
            <a:r>
              <a:rPr lang="it-IT" sz="1600" dirty="0">
                <a:latin typeface="Arial" panose="020B0604020202020204" pitchFamily="34" charset="0"/>
                <a:cs typeface="Arial" panose="020B0604020202020204" pitchFamily="34" charset="0"/>
              </a:rPr>
              <a:t>                                   + Start FRQ (MHz).</a:t>
            </a:r>
          </a:p>
          <a:p>
            <a:pPr marL="285750" indent="-285750">
              <a:lnSpc>
                <a:spcPct val="107000"/>
              </a:lnSpc>
            </a:pPr>
            <a:r>
              <a:rPr lang="en-US" sz="1600" dirty="0">
                <a:latin typeface="Arial" panose="020B0604020202020204" pitchFamily="34" charset="0"/>
                <a:cs typeface="Arial" panose="020B0604020202020204" pitchFamily="34" charset="0"/>
              </a:rPr>
              <a:t>                                   + Step FRQ.</a:t>
            </a:r>
          </a:p>
          <a:p>
            <a:pPr marL="285750" indent="-285750">
              <a:lnSpc>
                <a:spcPct val="107000"/>
              </a:lnSpc>
            </a:pPr>
            <a:r>
              <a:rPr lang="en-US" sz="1600" dirty="0">
                <a:latin typeface="Arial" panose="020B0604020202020204" pitchFamily="34" charset="0"/>
                <a:cs typeface="Arial" panose="020B0604020202020204" pitchFamily="34" charset="0"/>
              </a:rPr>
              <a:t>                                   + Channel Number.</a:t>
            </a:r>
          </a:p>
          <a:p>
            <a:pPr marL="285750" indent="-285750">
              <a:lnSpc>
                <a:spcPct val="107000"/>
              </a:lnSpc>
              <a:buFont typeface="Wingdings" panose="05000000000000000000" pitchFamily="2" charset="2"/>
              <a:buChar char="Ø"/>
            </a:pPr>
            <a:r>
              <a:rPr lang="en-US" sz="1600" dirty="0" err="1">
                <a:latin typeface="Arial" panose="020B0604020202020204" pitchFamily="34" charset="0"/>
                <a:cs typeface="Arial" panose="020B0604020202020204" pitchFamily="34" charset="0"/>
              </a:rPr>
              <a:t>Thực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hiện</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kết</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nối</a:t>
            </a:r>
            <a:endParaRPr lang="en-US" sz="1600" dirty="0">
              <a:latin typeface="Arial" panose="020B0604020202020204" pitchFamily="34" charset="0"/>
              <a:cs typeface="Arial" panose="020B0604020202020204" pitchFamily="34" charset="0"/>
            </a:endParaRPr>
          </a:p>
          <a:p>
            <a:pPr>
              <a:lnSpc>
                <a:spcPct val="107000"/>
              </a:lnSpc>
            </a:pPr>
            <a:r>
              <a:rPr lang="en-US" sz="1600" dirty="0">
                <a:latin typeface="Arial" panose="020B0604020202020204" pitchFamily="34" charset="0"/>
                <a:cs typeface="Arial" panose="020B0604020202020204" pitchFamily="34" charset="0"/>
              </a:rPr>
              <a:t>    - </a:t>
            </a:r>
            <a:r>
              <a:rPr lang="en-US" sz="1600" dirty="0" err="1">
                <a:latin typeface="Arial" panose="020B0604020202020204" pitchFamily="34" charset="0"/>
                <a:cs typeface="Arial" panose="020B0604020202020204" pitchFamily="34" charset="0"/>
              </a:rPr>
              <a:t>Bước</a:t>
            </a:r>
            <a:r>
              <a:rPr lang="en-US" sz="1600" dirty="0">
                <a:latin typeface="Arial" panose="020B0604020202020204" pitchFamily="34" charset="0"/>
                <a:cs typeface="Arial" panose="020B0604020202020204" pitchFamily="34" charset="0"/>
              </a:rPr>
              <a:t> 1: </a:t>
            </a:r>
            <a:r>
              <a:rPr lang="en-US" sz="1600" dirty="0" err="1">
                <a:latin typeface="Arial" panose="020B0604020202020204" pitchFamily="34" charset="0"/>
                <a:cs typeface="Arial" panose="020B0604020202020204" pitchFamily="34" charset="0"/>
              </a:rPr>
              <a:t>Các</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máy</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nhấn</a:t>
            </a:r>
            <a:r>
              <a:rPr lang="en-US" sz="1600" dirty="0">
                <a:latin typeface="Arial" panose="020B0604020202020204" pitchFamily="34" charset="0"/>
                <a:cs typeface="Arial" panose="020B0604020202020204" pitchFamily="34" charset="0"/>
              </a:rPr>
              <a:t> [TUNE]/[F4].</a:t>
            </a:r>
            <a:endParaRPr lang="en-AU" sz="1600" dirty="0">
              <a:latin typeface="Arial" panose="020B0604020202020204" pitchFamily="34" charset="0"/>
              <a:cs typeface="Arial" panose="020B0604020202020204" pitchFamily="34" charset="0"/>
            </a:endParaRPr>
          </a:p>
          <a:p>
            <a:pPr>
              <a:lnSpc>
                <a:spcPct val="107000"/>
              </a:lnSpc>
            </a:pPr>
            <a:r>
              <a:rPr lang="it-IT" sz="1600" dirty="0">
                <a:latin typeface="Arial" panose="020B0604020202020204" pitchFamily="34" charset="0"/>
                <a:cs typeface="Arial" panose="020B0604020202020204" pitchFamily="34" charset="0"/>
              </a:rPr>
              <a:t>    - Bước 2: Một máy thực hiện nhấn [RES]/[F1], báo kết quả chọn kênh có điểm tốt nhất.</a:t>
            </a:r>
          </a:p>
          <a:p>
            <a:pPr>
              <a:lnSpc>
                <a:spcPct val="107000"/>
              </a:lnSpc>
            </a:pPr>
            <a:r>
              <a:rPr lang="it-IT" sz="1600" dirty="0">
                <a:latin typeface="Arial" panose="020B0604020202020204" pitchFamily="34" charset="0"/>
                <a:cs typeface="Arial" panose="020B0604020202020204" pitchFamily="34" charset="0"/>
              </a:rPr>
              <a:t>    - Bước 3: Tại của sổ làm việc chính liên lạc bằng tần số vừa chọn.</a:t>
            </a:r>
          </a:p>
        </p:txBody>
      </p:sp>
      <p:sp>
        <p:nvSpPr>
          <p:cNvPr id="5" name="TextBox 4"/>
          <p:cNvSpPr txBox="1"/>
          <p:nvPr/>
        </p:nvSpPr>
        <p:spPr>
          <a:xfrm>
            <a:off x="1676400" y="666750"/>
            <a:ext cx="5965371" cy="665695"/>
          </a:xfrm>
          <a:prstGeom prst="rect">
            <a:avLst/>
          </a:prstGeom>
          <a:noFill/>
        </p:spPr>
        <p:txBody>
          <a:bodyPr wrap="square" rtlCol="0">
            <a:spAutoFit/>
          </a:bodyPr>
          <a:lstStyle/>
          <a:p>
            <a:pPr algn="ctr"/>
            <a:r>
              <a:rPr lang="en-US">
                <a:solidFill>
                  <a:srgbClr val="FF0000"/>
                </a:solidFill>
                <a:latin typeface="Arial" panose="020B0604020202020204" pitchFamily="34" charset="0"/>
                <a:cs typeface="Arial" panose="020B0604020202020204" pitchFamily="34" charset="0"/>
              </a:rPr>
              <a:t>THOẠI</a:t>
            </a:r>
          </a:p>
          <a:p>
            <a:pPr algn="ctr">
              <a:lnSpc>
                <a:spcPct val="107000"/>
              </a:lnSpc>
              <a:spcAft>
                <a:spcPts val="0"/>
              </a:spcAft>
            </a:pPr>
            <a:r>
              <a:rPr lang="en-US">
                <a:solidFill>
                  <a:srgbClr val="FF0000"/>
                </a:solidFill>
                <a:latin typeface="Arial" panose="020B0604020202020204" pitchFamily="34" charset="0"/>
                <a:ea typeface="Calibri" panose="020F0502020204030204" pitchFamily="34" charset="0"/>
                <a:cs typeface="Arial" panose="020B0604020202020204" pitchFamily="34" charset="0"/>
              </a:rPr>
              <a:t>THOẠI ALE</a:t>
            </a:r>
          </a:p>
        </p:txBody>
      </p:sp>
    </p:spTree>
    <p:extLst>
      <p:ext uri="{BB962C8B-B14F-4D97-AF65-F5344CB8AC3E}">
        <p14:creationId xmlns:p14="http://schemas.microsoft.com/office/powerpoint/2010/main" val="27586228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76400" y="742950"/>
            <a:ext cx="5965371" cy="369332"/>
          </a:xfrm>
          <a:prstGeom prst="rect">
            <a:avLst/>
          </a:prstGeom>
          <a:noFill/>
        </p:spPr>
        <p:txBody>
          <a:bodyPr wrap="square" rtlCol="0">
            <a:spAutoFit/>
          </a:bodyPr>
          <a:lstStyle/>
          <a:p>
            <a:pPr algn="ctr"/>
            <a:r>
              <a:rPr lang="en-US">
                <a:solidFill>
                  <a:srgbClr val="FF0000"/>
                </a:solidFill>
                <a:latin typeface="Arial" panose="020B0604020202020204" pitchFamily="34" charset="0"/>
                <a:cs typeface="Arial" panose="020B0604020202020204" pitchFamily="34" charset="0"/>
              </a:rPr>
              <a:t>TIN NHẮN NHANH</a:t>
            </a:r>
            <a:endParaRPr lang="en-US">
              <a:solidFill>
                <a:srgbClr val="FF0000"/>
              </a:solidFill>
              <a:latin typeface="Arial" panose="020B0604020202020204" pitchFamily="34" charset="0"/>
              <a:ea typeface="Calibri" panose="020F0502020204030204" pitchFamily="34" charset="0"/>
              <a:cs typeface="Arial" panose="020B0604020202020204" pitchFamily="34" charset="0"/>
            </a:endParaRPr>
          </a:p>
        </p:txBody>
      </p:sp>
      <p:sp>
        <p:nvSpPr>
          <p:cNvPr id="5" name="TextBox 4"/>
          <p:cNvSpPr txBox="1"/>
          <p:nvPr/>
        </p:nvSpPr>
        <p:spPr>
          <a:xfrm>
            <a:off x="569685" y="1352550"/>
            <a:ext cx="8004629" cy="2973122"/>
          </a:xfrm>
          <a:prstGeom prst="rect">
            <a:avLst/>
          </a:prstGeom>
          <a:noFill/>
        </p:spPr>
        <p:txBody>
          <a:bodyPr wrap="square" rtlCol="0">
            <a:spAutoFit/>
          </a:bodyPr>
          <a:lstStyle/>
          <a:p>
            <a:pPr marL="285750" indent="-285750">
              <a:lnSpc>
                <a:spcPct val="130000"/>
              </a:lnSpc>
              <a:buFont typeface="Wingdings" panose="05000000000000000000" pitchFamily="2" charset="2"/>
              <a:buChar char="Ø"/>
            </a:pPr>
            <a:r>
              <a:rPr lang="en-US" sz="1600">
                <a:latin typeface="Arial" panose="020B0604020202020204" pitchFamily="34" charset="0"/>
                <a:cs typeface="Arial" panose="020B0604020202020204" pitchFamily="34" charset="0"/>
              </a:rPr>
              <a:t>Thiết lập kênh truyền:</a:t>
            </a:r>
          </a:p>
          <a:p>
            <a:pPr>
              <a:lnSpc>
                <a:spcPct val="130000"/>
              </a:lnSpc>
            </a:pPr>
            <a:r>
              <a:rPr lang="en-US" sz="1600">
                <a:latin typeface="Arial" panose="020B0604020202020204" pitchFamily="34" charset="0"/>
                <a:cs typeface="Arial" panose="020B0604020202020204" pitchFamily="34" charset="0"/>
              </a:rPr>
              <a:t>- Bước 1: Soạn tin/Chọn tin nhắn mẫu cần gửi</a:t>
            </a:r>
            <a:endParaRPr lang="it-IT" sz="1600">
              <a:latin typeface="Arial" panose="020B0604020202020204" pitchFamily="34" charset="0"/>
              <a:cs typeface="Arial" panose="020B0604020202020204" pitchFamily="34" charset="0"/>
            </a:endParaRPr>
          </a:p>
          <a:p>
            <a:pPr>
              <a:lnSpc>
                <a:spcPct val="130000"/>
              </a:lnSpc>
            </a:pPr>
            <a:r>
              <a:rPr lang="en-US" sz="1600">
                <a:latin typeface="Arial" panose="020B0604020202020204" pitchFamily="34" charset="0"/>
                <a:cs typeface="Arial" panose="020B0604020202020204" pitchFamily="34" charset="0"/>
              </a:rPr>
              <a:t>- Bước 2: Nhấn phím</a:t>
            </a:r>
            <a:r>
              <a:rPr lang="it-IT" sz="1600">
                <a:latin typeface="Arial" panose="020B0604020202020204" pitchFamily="34" charset="0"/>
                <a:cs typeface="Arial" panose="020B0604020202020204" pitchFamily="34" charset="0"/>
              </a:rPr>
              <a:t> [SEND]/[F1] để bắt đầu gửi.</a:t>
            </a:r>
            <a:endParaRPr lang="en-US" sz="1600">
              <a:latin typeface="Arial" panose="020B0604020202020204" pitchFamily="34" charset="0"/>
              <a:cs typeface="Arial" panose="020B0604020202020204" pitchFamily="34" charset="0"/>
            </a:endParaRPr>
          </a:p>
          <a:p>
            <a:pPr>
              <a:lnSpc>
                <a:spcPct val="130000"/>
              </a:lnSpc>
            </a:pPr>
            <a:r>
              <a:rPr lang="en-US" sz="1600">
                <a:latin typeface="Arial" panose="020B0604020202020204" pitchFamily="34" charset="0"/>
                <a:cs typeface="Arial" panose="020B0604020202020204" pitchFamily="34" charset="0"/>
              </a:rPr>
              <a:t>- Bước 3: Chọn kênh bảng đánh giá kênh truyền.</a:t>
            </a:r>
            <a:r>
              <a:rPr lang="it-IT" sz="1600">
                <a:latin typeface="Arial" panose="020B0604020202020204" pitchFamily="34" charset="0"/>
                <a:cs typeface="Arial" panose="020B0604020202020204" pitchFamily="34" charset="0"/>
              </a:rPr>
              <a:t> Kết nối thành công, tin nhắn sẽ tự động gửi và báo kết quả gửi tin nhắn.</a:t>
            </a:r>
          </a:p>
          <a:p>
            <a:pPr marL="285750" indent="-285750">
              <a:lnSpc>
                <a:spcPct val="130000"/>
              </a:lnSpc>
              <a:buFont typeface="Wingdings" panose="05000000000000000000" pitchFamily="2" charset="2"/>
              <a:buChar char="v"/>
            </a:pPr>
            <a:r>
              <a:rPr lang="en-AU" sz="1600">
                <a:latin typeface="Arial" panose="020B0604020202020204" pitchFamily="34" charset="0"/>
                <a:cs typeface="Arial" panose="020B0604020202020204" pitchFamily="34" charset="0"/>
              </a:rPr>
              <a:t>Chú ý:</a:t>
            </a:r>
          </a:p>
          <a:p>
            <a:pPr>
              <a:lnSpc>
                <a:spcPct val="130000"/>
              </a:lnSpc>
            </a:pPr>
            <a:r>
              <a:rPr lang="it-IT" sz="1600">
                <a:latin typeface="Arial" panose="020B0604020202020204" pitchFamily="34" charset="0"/>
                <a:cs typeface="Arial" panose="020B0604020202020204" pitchFamily="34" charset="0"/>
              </a:rPr>
              <a:t>Máy phải ở trạng thái </a:t>
            </a:r>
            <a:r>
              <a:rPr lang="it-IT" sz="1600" b="1">
                <a:latin typeface="Arial" panose="020B0604020202020204" pitchFamily="34" charset="0"/>
                <a:cs typeface="Arial" panose="020B0604020202020204" pitchFamily="34" charset="0"/>
              </a:rPr>
              <a:t>Scanning </a:t>
            </a:r>
            <a:r>
              <a:rPr lang="it-IT" sz="1600">
                <a:latin typeface="Arial" panose="020B0604020202020204" pitchFamily="34" charset="0"/>
                <a:cs typeface="Arial" panose="020B0604020202020204" pitchFamily="34" charset="0"/>
              </a:rPr>
              <a:t>trong chế độ ALE mới gửi được tin nhắn. Nếu đang ở trạng thái kết nối với một máy khác thì phải hủy kết nối trước khi thực hiện gửi tin nhắn.</a:t>
            </a:r>
            <a:endParaRPr lang="en-US" sz="16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86228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3889B1D-FD5C-EA03-C29A-B18556466637}"/>
              </a:ext>
            </a:extLst>
          </p:cNvPr>
          <p:cNvGrpSpPr/>
          <p:nvPr/>
        </p:nvGrpSpPr>
        <p:grpSpPr>
          <a:xfrm>
            <a:off x="18585" y="401856"/>
            <a:ext cx="9144000" cy="4339788"/>
            <a:chOff x="0" y="803712"/>
            <a:chExt cx="9144000" cy="4339788"/>
          </a:xfrm>
        </p:grpSpPr>
        <p:sp>
          <p:nvSpPr>
            <p:cNvPr id="3" name="TextBox 2"/>
            <p:cNvSpPr txBox="1"/>
            <p:nvPr/>
          </p:nvSpPr>
          <p:spPr>
            <a:xfrm>
              <a:off x="1763485" y="803712"/>
              <a:ext cx="5617029" cy="369332"/>
            </a:xfrm>
            <a:prstGeom prst="rect">
              <a:avLst/>
            </a:prstGeom>
            <a:noFill/>
          </p:spPr>
          <p:txBody>
            <a:bodyPr wrap="square" rtlCol="0">
              <a:spAutoFit/>
            </a:bodyPr>
            <a:lstStyle/>
            <a:p>
              <a:pPr algn="ctr"/>
              <a:r>
                <a:rPr lang="en-US">
                  <a:solidFill>
                    <a:srgbClr val="FF0000"/>
                  </a:solidFill>
                  <a:latin typeface="Arial" panose="020B0604020202020204" pitchFamily="34" charset="0"/>
                  <a:cs typeface="Arial" panose="020B0604020202020204" pitchFamily="34" charset="0"/>
                </a:rPr>
                <a:t>TÍNH NĂNG TRUYỀN/NHẬN SỐ LIỆU</a:t>
              </a:r>
            </a:p>
          </p:txBody>
        </p:sp>
        <p:sp>
          <p:nvSpPr>
            <p:cNvPr id="5" name="TextBox 4"/>
            <p:cNvSpPr txBox="1"/>
            <p:nvPr/>
          </p:nvSpPr>
          <p:spPr>
            <a:xfrm>
              <a:off x="0" y="1166310"/>
              <a:ext cx="9144000" cy="1815882"/>
            </a:xfrm>
            <a:prstGeom prst="rect">
              <a:avLst/>
            </a:prstGeom>
            <a:noFill/>
          </p:spPr>
          <p:txBody>
            <a:bodyPr wrap="square" rtlCol="0">
              <a:spAutoFit/>
            </a:bodyPr>
            <a:lstStyle/>
            <a:p>
              <a:pPr marL="285750" indent="-285750">
                <a:buFont typeface="Wingdings" pitchFamily="2" charset="2"/>
                <a:buChar char="Ø"/>
              </a:pPr>
              <a:r>
                <a:rPr lang="en-US" sz="1600" dirty="0" err="1">
                  <a:latin typeface="Arial" pitchFamily="34" charset="0"/>
                  <a:cs typeface="Arial" pitchFamily="34" charset="0"/>
                </a:rPr>
                <a:t>Thiết</a:t>
              </a:r>
              <a:r>
                <a:rPr lang="en-US" sz="1600" dirty="0">
                  <a:latin typeface="Arial" pitchFamily="34" charset="0"/>
                  <a:cs typeface="Arial" pitchFamily="34" charset="0"/>
                </a:rPr>
                <a:t> </a:t>
              </a:r>
              <a:r>
                <a:rPr lang="en-US" sz="1600" dirty="0" err="1">
                  <a:latin typeface="Arial" pitchFamily="34" charset="0"/>
                  <a:cs typeface="Arial" pitchFamily="34" charset="0"/>
                </a:rPr>
                <a:t>lập</a:t>
              </a:r>
              <a:r>
                <a:rPr lang="en-US" sz="1600" dirty="0">
                  <a:latin typeface="Arial" pitchFamily="34" charset="0"/>
                  <a:cs typeface="Arial" pitchFamily="34" charset="0"/>
                </a:rPr>
                <a:t> </a:t>
              </a:r>
              <a:r>
                <a:rPr lang="en-US" sz="1600" dirty="0" err="1">
                  <a:latin typeface="Arial" pitchFamily="34" charset="0"/>
                  <a:cs typeface="Arial" pitchFamily="34" charset="0"/>
                </a:rPr>
                <a:t>kết</a:t>
              </a:r>
              <a:r>
                <a:rPr lang="en-US" sz="1600" dirty="0">
                  <a:latin typeface="Arial" pitchFamily="34" charset="0"/>
                  <a:cs typeface="Arial" pitchFamily="34" charset="0"/>
                </a:rPr>
                <a:t> </a:t>
              </a:r>
              <a:r>
                <a:rPr lang="en-US" sz="1600" dirty="0" err="1">
                  <a:latin typeface="Arial" pitchFamily="34" charset="0"/>
                  <a:cs typeface="Arial" pitchFamily="34" charset="0"/>
                </a:rPr>
                <a:t>nối</a:t>
              </a:r>
              <a:r>
                <a:rPr lang="en-US" sz="1600" dirty="0">
                  <a:latin typeface="Arial" pitchFamily="34" charset="0"/>
                  <a:cs typeface="Arial" pitchFamily="34" charset="0"/>
                </a:rPr>
                <a:t>:</a:t>
              </a:r>
            </a:p>
            <a:p>
              <a:r>
                <a:rPr lang="it-IT" sz="1600" dirty="0">
                  <a:latin typeface="Arial" pitchFamily="34" charset="0"/>
                  <a:cs typeface="Arial" pitchFamily="34" charset="0"/>
                </a:rPr>
                <a:t>    - Bước 1: Kết nối cáp truyền số liệu vào cổng USB của máy tính tiêu chuẩn quân sự, đầu còn lại của cáp truyền số liệu (đầu tròn) vào cổng kết nối tương ứng trên máy VRS-631/S.</a:t>
              </a:r>
            </a:p>
            <a:p>
              <a:r>
                <a:rPr lang="it-IT" sz="1600" dirty="0">
                  <a:latin typeface="Arial" pitchFamily="34" charset="0"/>
                  <a:cs typeface="Arial" pitchFamily="34" charset="0"/>
                </a:rPr>
                <a:t>   - Bước 2:  Sau khi cài đặt phần mềm (Xem trong HDSD) nhấn vào </a:t>
              </a:r>
              <a:r>
                <a:rPr lang="it-IT" sz="1600">
                  <a:latin typeface="Arial" pitchFamily="34" charset="0"/>
                  <a:cs typeface="Arial" pitchFamily="34" charset="0"/>
                </a:rPr>
                <a:t>biểu tượng để </a:t>
              </a:r>
              <a:r>
                <a:rPr lang="it-IT" sz="1600" dirty="0">
                  <a:latin typeface="Arial" pitchFamily="34" charset="0"/>
                  <a:cs typeface="Arial" pitchFamily="34" charset="0"/>
                </a:rPr>
                <a:t>khởi động chương trình truyền/nhận số liệu.</a:t>
              </a:r>
            </a:p>
            <a:p>
              <a:r>
                <a:rPr lang="it-IT" sz="1600" dirty="0">
                  <a:latin typeface="Arial" pitchFamily="34" charset="0"/>
                  <a:cs typeface="Arial" pitchFamily="34" charset="0"/>
                </a:rPr>
                <a:t>  - Bước 3: Nhấn chọn chức năng cấu hình để lựa chọn cổng kết nối, nhấn vào biểu tượng ‘’Kết nối’’</a:t>
              </a:r>
              <a:endParaRPr lang="en-US" sz="1600" dirty="0">
                <a:latin typeface="Arial" pitchFamily="34" charset="0"/>
                <a:cs typeface="Arial" pitchFamily="34" charset="0"/>
              </a:endParaRPr>
            </a:p>
          </p:txBody>
        </p:sp>
        <p:pic>
          <p:nvPicPr>
            <p:cNvPr id="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2437" y="2926555"/>
              <a:ext cx="3941235" cy="2216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67201" y="2926555"/>
              <a:ext cx="4558914" cy="22088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7586228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9" descr="Description: C:\Users\THANHNT7883\Desktop\AnhAnhAnh\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477894"/>
            <a:ext cx="3786094"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228600" y="590550"/>
            <a:ext cx="8469087" cy="584775"/>
          </a:xfrm>
          <a:prstGeom prst="rect">
            <a:avLst/>
          </a:prstGeom>
          <a:noFill/>
        </p:spPr>
        <p:txBody>
          <a:bodyPr wrap="square" rtlCol="0">
            <a:spAutoFit/>
          </a:bodyPr>
          <a:lstStyle/>
          <a:p>
            <a:pPr marL="285750" indent="-285750">
              <a:buFont typeface="Wingdings" pitchFamily="2" charset="2"/>
              <a:buChar char="Ø"/>
            </a:pPr>
            <a:r>
              <a:rPr lang="en-US" sz="1600" dirty="0" err="1">
                <a:latin typeface="Arial" pitchFamily="34" charset="0"/>
                <a:cs typeface="Arial" pitchFamily="34" charset="0"/>
              </a:rPr>
              <a:t>Thực</a:t>
            </a:r>
            <a:r>
              <a:rPr lang="en-US" sz="1600" dirty="0">
                <a:latin typeface="Arial" pitchFamily="34" charset="0"/>
                <a:cs typeface="Arial" pitchFamily="34" charset="0"/>
              </a:rPr>
              <a:t> </a:t>
            </a:r>
            <a:r>
              <a:rPr lang="en-US" sz="1600" dirty="0" err="1">
                <a:latin typeface="Arial" pitchFamily="34" charset="0"/>
                <a:cs typeface="Arial" pitchFamily="34" charset="0"/>
              </a:rPr>
              <a:t>hiện</a:t>
            </a:r>
            <a:r>
              <a:rPr lang="en-US" sz="1600" dirty="0">
                <a:latin typeface="Arial" pitchFamily="34" charset="0"/>
                <a:cs typeface="Arial" pitchFamily="34" charset="0"/>
              </a:rPr>
              <a:t> </a:t>
            </a:r>
            <a:r>
              <a:rPr lang="en-US" sz="1600" dirty="0" err="1">
                <a:latin typeface="Arial" pitchFamily="34" charset="0"/>
                <a:cs typeface="Arial" pitchFamily="34" charset="0"/>
              </a:rPr>
              <a:t>truyền</a:t>
            </a:r>
            <a:r>
              <a:rPr lang="en-US" sz="1600" dirty="0">
                <a:latin typeface="Arial" pitchFamily="34" charset="0"/>
                <a:cs typeface="Arial" pitchFamily="34" charset="0"/>
              </a:rPr>
              <a:t>/</a:t>
            </a:r>
            <a:r>
              <a:rPr lang="en-US" sz="1600" dirty="0" err="1">
                <a:latin typeface="Arial" pitchFamily="34" charset="0"/>
                <a:cs typeface="Arial" pitchFamily="34" charset="0"/>
              </a:rPr>
              <a:t>nhận</a:t>
            </a:r>
            <a:r>
              <a:rPr lang="en-US" sz="1600" dirty="0">
                <a:latin typeface="Arial" pitchFamily="34" charset="0"/>
                <a:cs typeface="Arial" pitchFamily="34" charset="0"/>
              </a:rPr>
              <a:t> </a:t>
            </a:r>
            <a:r>
              <a:rPr lang="en-US" sz="1600" dirty="0" err="1">
                <a:latin typeface="Arial" pitchFamily="34" charset="0"/>
                <a:cs typeface="Arial" pitchFamily="34" charset="0"/>
              </a:rPr>
              <a:t>số</a:t>
            </a:r>
            <a:r>
              <a:rPr lang="en-US" sz="1600" dirty="0">
                <a:latin typeface="Arial" pitchFamily="34" charset="0"/>
                <a:cs typeface="Arial" pitchFamily="34" charset="0"/>
              </a:rPr>
              <a:t> </a:t>
            </a:r>
            <a:r>
              <a:rPr lang="en-US" sz="1600" dirty="0" err="1">
                <a:latin typeface="Arial" pitchFamily="34" charset="0"/>
                <a:cs typeface="Arial" pitchFamily="34" charset="0"/>
              </a:rPr>
              <a:t>liệu</a:t>
            </a:r>
            <a:r>
              <a:rPr lang="en-US" sz="1600" dirty="0">
                <a:latin typeface="Arial" pitchFamily="34" charset="0"/>
                <a:cs typeface="Arial" pitchFamily="34" charset="0"/>
              </a:rPr>
              <a:t>:</a:t>
            </a:r>
          </a:p>
          <a:p>
            <a:r>
              <a:rPr lang="en-US" sz="1600" dirty="0" err="1">
                <a:latin typeface="Arial" pitchFamily="34" charset="0"/>
                <a:cs typeface="Arial" pitchFamily="34" charset="0"/>
              </a:rPr>
              <a:t>Tại</a:t>
            </a:r>
            <a:r>
              <a:rPr lang="en-US" sz="1600" dirty="0">
                <a:latin typeface="Arial" pitchFamily="34" charset="0"/>
                <a:cs typeface="Arial" pitchFamily="34" charset="0"/>
              </a:rPr>
              <a:t> </a:t>
            </a:r>
            <a:r>
              <a:rPr lang="en-US" sz="1600" dirty="0" err="1">
                <a:latin typeface="Arial" pitchFamily="34" charset="0"/>
                <a:cs typeface="Arial" pitchFamily="34" charset="0"/>
              </a:rPr>
              <a:t>cửa</a:t>
            </a:r>
            <a:r>
              <a:rPr lang="en-US" sz="1600" dirty="0">
                <a:latin typeface="Arial" pitchFamily="34" charset="0"/>
                <a:cs typeface="Arial" pitchFamily="34" charset="0"/>
              </a:rPr>
              <a:t> </a:t>
            </a:r>
            <a:r>
              <a:rPr lang="en-US" sz="1600" dirty="0" err="1">
                <a:latin typeface="Arial" pitchFamily="34" charset="0"/>
                <a:cs typeface="Arial" pitchFamily="34" charset="0"/>
              </a:rPr>
              <a:t>sổ</a:t>
            </a:r>
            <a:r>
              <a:rPr lang="en-US" sz="1600" dirty="0">
                <a:latin typeface="Arial" pitchFamily="34" charset="0"/>
                <a:cs typeface="Arial" pitchFamily="34" charset="0"/>
              </a:rPr>
              <a:t> </a:t>
            </a:r>
            <a:r>
              <a:rPr lang="en-US" sz="1600" dirty="0" err="1">
                <a:latin typeface="Arial" pitchFamily="34" charset="0"/>
                <a:cs typeface="Arial" pitchFamily="34" charset="0"/>
              </a:rPr>
              <a:t>chức</a:t>
            </a:r>
            <a:r>
              <a:rPr lang="en-US" sz="1600" dirty="0">
                <a:latin typeface="Arial" pitchFamily="34" charset="0"/>
                <a:cs typeface="Arial" pitchFamily="34" charset="0"/>
              </a:rPr>
              <a:t> </a:t>
            </a:r>
            <a:r>
              <a:rPr lang="en-US" sz="1600" dirty="0" err="1">
                <a:latin typeface="Arial" pitchFamily="34" charset="0"/>
                <a:cs typeface="Arial" pitchFamily="34" charset="0"/>
              </a:rPr>
              <a:t>năng</a:t>
            </a:r>
            <a:r>
              <a:rPr lang="en-US" sz="1600" dirty="0">
                <a:latin typeface="Arial" pitchFamily="34" charset="0"/>
                <a:cs typeface="Arial" pitchFamily="34" charset="0"/>
              </a:rPr>
              <a:t> “</a:t>
            </a:r>
            <a:r>
              <a:rPr lang="en-US" sz="1600" dirty="0" err="1">
                <a:latin typeface="Arial" pitchFamily="34" charset="0"/>
                <a:cs typeface="Arial" pitchFamily="34" charset="0"/>
              </a:rPr>
              <a:t>Truyền</a:t>
            </a:r>
            <a:r>
              <a:rPr lang="en-US" sz="1600" dirty="0">
                <a:latin typeface="Arial" pitchFamily="34" charset="0"/>
                <a:cs typeface="Arial" pitchFamily="34" charset="0"/>
              </a:rPr>
              <a:t> </a:t>
            </a:r>
            <a:r>
              <a:rPr lang="en-US" sz="1600" dirty="0" err="1">
                <a:latin typeface="Arial" pitchFamily="34" charset="0"/>
                <a:cs typeface="Arial" pitchFamily="34" charset="0"/>
              </a:rPr>
              <a:t>số</a:t>
            </a:r>
            <a:r>
              <a:rPr lang="en-US" sz="1600" dirty="0">
                <a:latin typeface="Arial" pitchFamily="34" charset="0"/>
                <a:cs typeface="Arial" pitchFamily="34" charset="0"/>
              </a:rPr>
              <a:t> </a:t>
            </a:r>
            <a:r>
              <a:rPr lang="en-US" sz="1600" dirty="0" err="1">
                <a:latin typeface="Arial" pitchFamily="34" charset="0"/>
                <a:cs typeface="Arial" pitchFamily="34" charset="0"/>
              </a:rPr>
              <a:t>liệu</a:t>
            </a:r>
            <a:r>
              <a:rPr lang="en-US" sz="1600" dirty="0">
                <a:latin typeface="Arial" pitchFamily="34" charset="0"/>
                <a:cs typeface="Arial" pitchFamily="34" charset="0"/>
              </a:rPr>
              <a:t>” </a:t>
            </a:r>
            <a:r>
              <a:rPr lang="en-US" sz="1600" dirty="0" err="1">
                <a:latin typeface="Arial" pitchFamily="34" charset="0"/>
                <a:cs typeface="Arial" pitchFamily="34" charset="0"/>
              </a:rPr>
              <a:t>hiển</a:t>
            </a:r>
            <a:r>
              <a:rPr lang="en-US" sz="1600" dirty="0">
                <a:latin typeface="Arial" pitchFamily="34" charset="0"/>
                <a:cs typeface="Arial" pitchFamily="34" charset="0"/>
              </a:rPr>
              <a:t> </a:t>
            </a:r>
            <a:r>
              <a:rPr lang="en-US" sz="1600" dirty="0" err="1">
                <a:latin typeface="Arial" pitchFamily="34" charset="0"/>
                <a:cs typeface="Arial" pitchFamily="34" charset="0"/>
              </a:rPr>
              <a:t>thị</a:t>
            </a:r>
            <a:r>
              <a:rPr lang="en-US" sz="1600" dirty="0">
                <a:latin typeface="Arial" pitchFamily="34" charset="0"/>
                <a:cs typeface="Arial" pitchFamily="34" charset="0"/>
              </a:rPr>
              <a:t> </a:t>
            </a:r>
            <a:r>
              <a:rPr lang="en-US" sz="1600" dirty="0" err="1">
                <a:latin typeface="Arial" pitchFamily="34" charset="0"/>
                <a:cs typeface="Arial" pitchFamily="34" charset="0"/>
              </a:rPr>
              <a:t>các</a:t>
            </a:r>
            <a:r>
              <a:rPr lang="en-US" sz="1600" dirty="0">
                <a:latin typeface="Arial" pitchFamily="34" charset="0"/>
                <a:cs typeface="Arial" pitchFamily="34" charset="0"/>
              </a:rPr>
              <a:t> </a:t>
            </a:r>
            <a:r>
              <a:rPr lang="en-US" sz="1600" dirty="0" err="1">
                <a:latin typeface="Arial" pitchFamily="34" charset="0"/>
                <a:cs typeface="Arial" pitchFamily="34" charset="0"/>
              </a:rPr>
              <a:t>mô-đun</a:t>
            </a:r>
            <a:r>
              <a:rPr lang="en-US" sz="1600" dirty="0">
                <a:latin typeface="Arial" pitchFamily="34" charset="0"/>
                <a:cs typeface="Arial" pitchFamily="34" charset="0"/>
              </a:rPr>
              <a:t>:</a:t>
            </a:r>
          </a:p>
        </p:txBody>
      </p:sp>
      <p:graphicFrame>
        <p:nvGraphicFramePr>
          <p:cNvPr id="8" name="Table 7"/>
          <p:cNvGraphicFramePr>
            <a:graphicFrameLocks noGrp="1"/>
          </p:cNvGraphicFramePr>
          <p:nvPr>
            <p:extLst>
              <p:ext uri="{D42A27DB-BD31-4B8C-83A1-F6EECF244321}">
                <p14:modId xmlns:p14="http://schemas.microsoft.com/office/powerpoint/2010/main" val="3657241433"/>
              </p:ext>
            </p:extLst>
          </p:nvPr>
        </p:nvGraphicFramePr>
        <p:xfrm>
          <a:off x="4190999" y="1284030"/>
          <a:ext cx="4710523" cy="2457032"/>
        </p:xfrm>
        <a:graphic>
          <a:graphicData uri="http://schemas.openxmlformats.org/drawingml/2006/table">
            <a:tbl>
              <a:tblPr firstRow="1" firstCol="1" bandRow="1">
                <a:tableStyleId>{5C22544A-7EE6-4342-B048-85BDC9FD1C3A}</a:tableStyleId>
              </a:tblPr>
              <a:tblGrid>
                <a:gridCol w="1373902">
                  <a:extLst>
                    <a:ext uri="{9D8B030D-6E8A-4147-A177-3AD203B41FA5}">
                      <a16:colId xmlns:a16="http://schemas.microsoft.com/office/drawing/2014/main" val="20000"/>
                    </a:ext>
                  </a:extLst>
                </a:gridCol>
                <a:gridCol w="3336621">
                  <a:extLst>
                    <a:ext uri="{9D8B030D-6E8A-4147-A177-3AD203B41FA5}">
                      <a16:colId xmlns:a16="http://schemas.microsoft.com/office/drawing/2014/main" val="20001"/>
                    </a:ext>
                  </a:extLst>
                </a:gridCol>
              </a:tblGrid>
              <a:tr h="346391">
                <a:tc>
                  <a:txBody>
                    <a:bodyPr/>
                    <a:lstStyle/>
                    <a:p>
                      <a:pPr marL="0" indent="0" algn="l" latinLnBrk="0">
                        <a:lnSpc>
                          <a:spcPct val="120000"/>
                        </a:lnSpc>
                        <a:spcBef>
                          <a:spcPts val="300"/>
                        </a:spcBef>
                        <a:spcAft>
                          <a:spcPts val="300"/>
                        </a:spcAft>
                      </a:pPr>
                      <a:r>
                        <a:rPr lang="en-US" sz="1200" kern="100" dirty="0" err="1">
                          <a:effectLst/>
                          <a:latin typeface="Arial" pitchFamily="34" charset="0"/>
                          <a:cs typeface="Arial" pitchFamily="34" charset="0"/>
                        </a:rPr>
                        <a:t>Chức</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năng</a:t>
                      </a:r>
                      <a:endParaRPr lang="en-US" sz="1200" kern="100" dirty="0">
                        <a:effectLst/>
                        <a:latin typeface="Arial" pitchFamily="34" charset="0"/>
                        <a:ea typeface="Batang"/>
                        <a:cs typeface="Arial" pitchFamily="34" charset="0"/>
                      </a:endParaRPr>
                    </a:p>
                  </a:txBody>
                  <a:tcPr marL="68580" marR="68580" marT="0" marB="0" anchor="ctr"/>
                </a:tc>
                <a:tc>
                  <a:txBody>
                    <a:bodyPr/>
                    <a:lstStyle/>
                    <a:p>
                      <a:pPr indent="226695" algn="ctr" latinLnBrk="0">
                        <a:lnSpc>
                          <a:spcPct val="120000"/>
                        </a:lnSpc>
                        <a:spcBef>
                          <a:spcPts val="300"/>
                        </a:spcBef>
                        <a:spcAft>
                          <a:spcPts val="300"/>
                        </a:spcAft>
                      </a:pPr>
                      <a:r>
                        <a:rPr lang="en-US" sz="1200" kern="100" dirty="0" err="1">
                          <a:effectLst/>
                          <a:latin typeface="Arial" pitchFamily="34" charset="0"/>
                          <a:cs typeface="Arial" pitchFamily="34" charset="0"/>
                        </a:rPr>
                        <a:t>Mô</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tả</a:t>
                      </a:r>
                      <a:endParaRPr lang="en-US" sz="1200" kern="100" dirty="0">
                        <a:effectLst/>
                        <a:latin typeface="Arial" pitchFamily="34" charset="0"/>
                        <a:ea typeface="Batang"/>
                        <a:cs typeface="Arial" pitchFamily="34" charset="0"/>
                      </a:endParaRPr>
                    </a:p>
                  </a:txBody>
                  <a:tcPr marL="68580" marR="68580" marT="0" marB="0" anchor="ctr"/>
                </a:tc>
                <a:extLst>
                  <a:ext uri="{0D108BD9-81ED-4DB2-BD59-A6C34878D82A}">
                    <a16:rowId xmlns:a16="http://schemas.microsoft.com/office/drawing/2014/main" val="10000"/>
                  </a:ext>
                </a:extLst>
              </a:tr>
              <a:tr h="415379">
                <a:tc>
                  <a:txBody>
                    <a:bodyPr/>
                    <a:lstStyle/>
                    <a:p>
                      <a:pPr marL="0" indent="0" algn="l" latinLnBrk="0">
                        <a:lnSpc>
                          <a:spcPct val="120000"/>
                        </a:lnSpc>
                        <a:spcBef>
                          <a:spcPts val="300"/>
                        </a:spcBef>
                        <a:spcAft>
                          <a:spcPts val="300"/>
                        </a:spcAft>
                      </a:pPr>
                      <a:r>
                        <a:rPr lang="en-US" sz="1200" kern="100" dirty="0" err="1">
                          <a:effectLst/>
                          <a:latin typeface="Arial" pitchFamily="34" charset="0"/>
                          <a:cs typeface="Arial" pitchFamily="34" charset="0"/>
                        </a:rPr>
                        <a:t>Truyền</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văn</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bản</a:t>
                      </a:r>
                      <a:endParaRPr lang="en-US" sz="1200" kern="100" dirty="0">
                        <a:effectLst/>
                        <a:latin typeface="Arial" pitchFamily="34" charset="0"/>
                        <a:ea typeface="Batang"/>
                        <a:cs typeface="Arial" pitchFamily="34" charset="0"/>
                      </a:endParaRPr>
                    </a:p>
                  </a:txBody>
                  <a:tcPr marL="68580" marR="68580" marT="0" marB="0" anchor="ctr"/>
                </a:tc>
                <a:tc>
                  <a:txBody>
                    <a:bodyPr/>
                    <a:lstStyle/>
                    <a:p>
                      <a:pPr marL="0" indent="0" algn="l" latinLnBrk="0">
                        <a:lnSpc>
                          <a:spcPct val="120000"/>
                        </a:lnSpc>
                        <a:spcBef>
                          <a:spcPts val="300"/>
                        </a:spcBef>
                        <a:spcAft>
                          <a:spcPts val="300"/>
                        </a:spcAft>
                      </a:pPr>
                      <a:r>
                        <a:rPr lang="en-US" sz="1200" kern="100" dirty="0" err="1">
                          <a:effectLst/>
                          <a:latin typeface="Arial" pitchFamily="34" charset="0"/>
                          <a:cs typeface="Arial" pitchFamily="34" charset="0"/>
                        </a:rPr>
                        <a:t>Nhập</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văn</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bản</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từ</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bàn</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phím</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hoặc</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từ</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tập</a:t>
                      </a:r>
                      <a:r>
                        <a:rPr lang="en-US" sz="1200" kern="100" dirty="0">
                          <a:effectLst/>
                          <a:latin typeface="Arial" pitchFamily="34" charset="0"/>
                          <a:cs typeface="Arial" pitchFamily="34" charset="0"/>
                        </a:rPr>
                        <a:t> tin </a:t>
                      </a:r>
                      <a:r>
                        <a:rPr lang="en-US" sz="1200" kern="100" dirty="0" err="1">
                          <a:effectLst/>
                          <a:latin typeface="Arial" pitchFamily="34" charset="0"/>
                          <a:cs typeface="Arial" pitchFamily="34" charset="0"/>
                        </a:rPr>
                        <a:t>văn</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bản</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quản</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lý</a:t>
                      </a:r>
                      <a:r>
                        <a:rPr lang="en-US" sz="1200" kern="100" dirty="0">
                          <a:effectLst/>
                          <a:latin typeface="Arial" pitchFamily="34" charset="0"/>
                          <a:cs typeface="Arial" pitchFamily="34" charset="0"/>
                        </a:rPr>
                        <a:t> tin </a:t>
                      </a:r>
                      <a:r>
                        <a:rPr lang="en-US" sz="1200" kern="100" dirty="0" err="1">
                          <a:effectLst/>
                          <a:latin typeface="Arial" pitchFamily="34" charset="0"/>
                          <a:cs typeface="Arial" pitchFamily="34" charset="0"/>
                        </a:rPr>
                        <a:t>nhắn</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đi</a:t>
                      </a:r>
                      <a:r>
                        <a:rPr lang="en-US" sz="1200" kern="100" dirty="0">
                          <a:effectLst/>
                          <a:latin typeface="Arial" pitchFamily="34" charset="0"/>
                          <a:cs typeface="Arial" pitchFamily="34" charset="0"/>
                        </a:rPr>
                        <a:t>, tin </a:t>
                      </a:r>
                      <a:r>
                        <a:rPr lang="en-US" sz="1200" kern="100" dirty="0" err="1">
                          <a:effectLst/>
                          <a:latin typeface="Arial" pitchFamily="34" charset="0"/>
                          <a:cs typeface="Arial" pitchFamily="34" charset="0"/>
                        </a:rPr>
                        <a:t>nhắn</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đến</a:t>
                      </a:r>
                      <a:r>
                        <a:rPr lang="en-US" sz="1200" kern="100" dirty="0">
                          <a:effectLst/>
                          <a:latin typeface="Arial" pitchFamily="34" charset="0"/>
                          <a:cs typeface="Arial" pitchFamily="34" charset="0"/>
                        </a:rPr>
                        <a:t>.</a:t>
                      </a:r>
                      <a:endParaRPr lang="en-US" sz="1200" kern="100" dirty="0">
                        <a:effectLst/>
                        <a:latin typeface="Arial" pitchFamily="34" charset="0"/>
                        <a:ea typeface="Batang"/>
                        <a:cs typeface="Arial" pitchFamily="34" charset="0"/>
                      </a:endParaRPr>
                    </a:p>
                  </a:txBody>
                  <a:tcPr marL="68580" marR="68580" marT="0" marB="0" anchor="ctr"/>
                </a:tc>
                <a:extLst>
                  <a:ext uri="{0D108BD9-81ED-4DB2-BD59-A6C34878D82A}">
                    <a16:rowId xmlns:a16="http://schemas.microsoft.com/office/drawing/2014/main" val="10001"/>
                  </a:ext>
                </a:extLst>
              </a:tr>
              <a:tr h="415379">
                <a:tc>
                  <a:txBody>
                    <a:bodyPr/>
                    <a:lstStyle/>
                    <a:p>
                      <a:pPr marL="0" indent="0" algn="l" latinLnBrk="0">
                        <a:lnSpc>
                          <a:spcPct val="120000"/>
                        </a:lnSpc>
                        <a:spcBef>
                          <a:spcPts val="300"/>
                        </a:spcBef>
                        <a:spcAft>
                          <a:spcPts val="300"/>
                        </a:spcAft>
                      </a:pPr>
                      <a:r>
                        <a:rPr lang="en-US" sz="1200" kern="100" dirty="0" err="1">
                          <a:effectLst/>
                          <a:latin typeface="Arial" pitchFamily="34" charset="0"/>
                          <a:cs typeface="Arial" pitchFamily="34" charset="0"/>
                        </a:rPr>
                        <a:t>Truyền</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ảnh</a:t>
                      </a:r>
                      <a:endParaRPr lang="en-US" sz="1200" kern="100" dirty="0">
                        <a:effectLst/>
                        <a:latin typeface="Arial" pitchFamily="34" charset="0"/>
                        <a:ea typeface="Batang"/>
                        <a:cs typeface="Arial" pitchFamily="34" charset="0"/>
                      </a:endParaRPr>
                    </a:p>
                  </a:txBody>
                  <a:tcPr marL="68580" marR="68580" marT="0" marB="0" anchor="ctr"/>
                </a:tc>
                <a:tc>
                  <a:txBody>
                    <a:bodyPr/>
                    <a:lstStyle/>
                    <a:p>
                      <a:pPr marL="0" indent="0" algn="l" latinLnBrk="0">
                        <a:lnSpc>
                          <a:spcPct val="120000"/>
                        </a:lnSpc>
                        <a:spcBef>
                          <a:spcPts val="300"/>
                        </a:spcBef>
                        <a:spcAft>
                          <a:spcPts val="300"/>
                        </a:spcAft>
                      </a:pPr>
                      <a:r>
                        <a:rPr lang="en-US" sz="1200" kern="100" dirty="0" err="1">
                          <a:effectLst/>
                          <a:latin typeface="Arial" pitchFamily="34" charset="0"/>
                          <a:cs typeface="Arial" pitchFamily="34" charset="0"/>
                        </a:rPr>
                        <a:t>Chụp</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ảnh</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hoặc</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nhập</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ảnh</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từ</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tập</a:t>
                      </a:r>
                      <a:r>
                        <a:rPr lang="en-US" sz="1200" kern="100" dirty="0">
                          <a:effectLst/>
                          <a:latin typeface="Arial" pitchFamily="34" charset="0"/>
                          <a:cs typeface="Arial" pitchFamily="34" charset="0"/>
                        </a:rPr>
                        <a:t> tin </a:t>
                      </a:r>
                      <a:r>
                        <a:rPr lang="en-US" sz="1200" kern="100" dirty="0" err="1">
                          <a:effectLst/>
                          <a:latin typeface="Arial" pitchFamily="34" charset="0"/>
                          <a:cs typeface="Arial" pitchFamily="34" charset="0"/>
                        </a:rPr>
                        <a:t>có</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sẵn</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hỗ</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trợ</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chỉnh</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sửa</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ảnh</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cơ</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bản</a:t>
                      </a:r>
                      <a:r>
                        <a:rPr lang="en-US" sz="1200" kern="100" dirty="0">
                          <a:effectLst/>
                          <a:latin typeface="Arial" pitchFamily="34" charset="0"/>
                          <a:cs typeface="Arial" pitchFamily="34" charset="0"/>
                        </a:rPr>
                        <a:t>.</a:t>
                      </a:r>
                      <a:endParaRPr lang="en-US" sz="1200" kern="100" dirty="0">
                        <a:effectLst/>
                        <a:latin typeface="Arial" pitchFamily="34" charset="0"/>
                        <a:ea typeface="Batang"/>
                        <a:cs typeface="Arial" pitchFamily="34" charset="0"/>
                      </a:endParaRPr>
                    </a:p>
                  </a:txBody>
                  <a:tcPr marL="68580" marR="68580" marT="0" marB="0" anchor="ctr"/>
                </a:tc>
                <a:extLst>
                  <a:ext uri="{0D108BD9-81ED-4DB2-BD59-A6C34878D82A}">
                    <a16:rowId xmlns:a16="http://schemas.microsoft.com/office/drawing/2014/main" val="10002"/>
                  </a:ext>
                </a:extLst>
              </a:tr>
              <a:tr h="207690">
                <a:tc>
                  <a:txBody>
                    <a:bodyPr/>
                    <a:lstStyle/>
                    <a:p>
                      <a:pPr marL="0" indent="0" algn="l" latinLnBrk="0">
                        <a:lnSpc>
                          <a:spcPct val="120000"/>
                        </a:lnSpc>
                        <a:spcBef>
                          <a:spcPts val="300"/>
                        </a:spcBef>
                        <a:spcAft>
                          <a:spcPts val="300"/>
                        </a:spcAft>
                      </a:pPr>
                      <a:r>
                        <a:rPr lang="en-US" sz="1200" kern="100" dirty="0" err="1">
                          <a:effectLst/>
                          <a:latin typeface="Arial" pitchFamily="34" charset="0"/>
                          <a:cs typeface="Arial" pitchFamily="34" charset="0"/>
                        </a:rPr>
                        <a:t>Truyền</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tệp</a:t>
                      </a:r>
                      <a:endParaRPr lang="en-US" sz="1200" kern="100" dirty="0">
                        <a:effectLst/>
                        <a:latin typeface="Arial" pitchFamily="34" charset="0"/>
                        <a:ea typeface="Batang"/>
                        <a:cs typeface="Arial" pitchFamily="34" charset="0"/>
                      </a:endParaRPr>
                    </a:p>
                  </a:txBody>
                  <a:tcPr marL="68580" marR="68580" marT="0" marB="0" anchor="ctr"/>
                </a:tc>
                <a:tc>
                  <a:txBody>
                    <a:bodyPr/>
                    <a:lstStyle/>
                    <a:p>
                      <a:pPr marL="0" indent="0" algn="l" latinLnBrk="0">
                        <a:lnSpc>
                          <a:spcPct val="120000"/>
                        </a:lnSpc>
                        <a:spcBef>
                          <a:spcPts val="300"/>
                        </a:spcBef>
                        <a:spcAft>
                          <a:spcPts val="300"/>
                        </a:spcAft>
                      </a:pPr>
                      <a:r>
                        <a:rPr lang="en-US" sz="1200" kern="100" dirty="0" err="1">
                          <a:effectLst/>
                          <a:latin typeface="Arial" pitchFamily="34" charset="0"/>
                          <a:cs typeface="Arial" pitchFamily="34" charset="0"/>
                        </a:rPr>
                        <a:t>Hỗ</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trợ</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gửi</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tập</a:t>
                      </a:r>
                      <a:r>
                        <a:rPr lang="en-US" sz="1200" kern="100" dirty="0">
                          <a:effectLst/>
                          <a:latin typeface="Arial" pitchFamily="34" charset="0"/>
                          <a:cs typeface="Arial" pitchFamily="34" charset="0"/>
                        </a:rPr>
                        <a:t> tin </a:t>
                      </a:r>
                      <a:r>
                        <a:rPr lang="en-US" sz="1200" kern="100" dirty="0" err="1">
                          <a:effectLst/>
                          <a:latin typeface="Arial" pitchFamily="34" charset="0"/>
                          <a:cs typeface="Arial" pitchFamily="34" charset="0"/>
                        </a:rPr>
                        <a:t>dữ</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liệu</a:t>
                      </a:r>
                      <a:r>
                        <a:rPr lang="en-US" sz="1200" kern="100" dirty="0">
                          <a:effectLst/>
                          <a:latin typeface="Arial" pitchFamily="34" charset="0"/>
                          <a:cs typeface="Arial" pitchFamily="34" charset="0"/>
                        </a:rPr>
                        <a:t>.</a:t>
                      </a:r>
                      <a:endParaRPr lang="en-US" sz="1200" kern="100" dirty="0">
                        <a:effectLst/>
                        <a:latin typeface="Arial" pitchFamily="34" charset="0"/>
                        <a:ea typeface="Batang"/>
                        <a:cs typeface="Arial" pitchFamily="34" charset="0"/>
                      </a:endParaRPr>
                    </a:p>
                  </a:txBody>
                  <a:tcPr marL="68580" marR="68580" marT="0" marB="0" anchor="ctr"/>
                </a:tc>
                <a:extLst>
                  <a:ext uri="{0D108BD9-81ED-4DB2-BD59-A6C34878D82A}">
                    <a16:rowId xmlns:a16="http://schemas.microsoft.com/office/drawing/2014/main" val="10003"/>
                  </a:ext>
                </a:extLst>
              </a:tr>
              <a:tr h="830759">
                <a:tc>
                  <a:txBody>
                    <a:bodyPr/>
                    <a:lstStyle/>
                    <a:p>
                      <a:pPr marL="0" indent="0" algn="l" latinLnBrk="0">
                        <a:lnSpc>
                          <a:spcPct val="120000"/>
                        </a:lnSpc>
                        <a:spcBef>
                          <a:spcPts val="300"/>
                        </a:spcBef>
                        <a:spcAft>
                          <a:spcPts val="300"/>
                        </a:spcAft>
                      </a:pPr>
                      <a:r>
                        <a:rPr lang="en-US" sz="1200" kern="100" dirty="0" err="1">
                          <a:effectLst/>
                          <a:latin typeface="Arial" pitchFamily="34" charset="0"/>
                          <a:cs typeface="Arial" pitchFamily="34" charset="0"/>
                        </a:rPr>
                        <a:t>Nhận</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dữ</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liệu</a:t>
                      </a:r>
                      <a:endParaRPr lang="en-US" sz="1200" kern="100" dirty="0">
                        <a:effectLst/>
                        <a:latin typeface="Arial" pitchFamily="34" charset="0"/>
                        <a:ea typeface="Batang"/>
                        <a:cs typeface="Arial" pitchFamily="34" charset="0"/>
                      </a:endParaRPr>
                    </a:p>
                  </a:txBody>
                  <a:tcPr marL="68580" marR="68580" marT="0" marB="0" anchor="ctr"/>
                </a:tc>
                <a:tc>
                  <a:txBody>
                    <a:bodyPr/>
                    <a:lstStyle/>
                    <a:p>
                      <a:pPr marL="0" indent="0" algn="l" latinLnBrk="0">
                        <a:lnSpc>
                          <a:spcPct val="120000"/>
                        </a:lnSpc>
                        <a:spcBef>
                          <a:spcPts val="300"/>
                        </a:spcBef>
                        <a:spcAft>
                          <a:spcPts val="300"/>
                        </a:spcAft>
                      </a:pPr>
                      <a:r>
                        <a:rPr lang="en-US" sz="1200" kern="100" dirty="0" err="1">
                          <a:effectLst/>
                          <a:latin typeface="Arial" pitchFamily="34" charset="0"/>
                          <a:cs typeface="Arial" pitchFamily="34" charset="0"/>
                        </a:rPr>
                        <a:t>Chức</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năng</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nhận</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dữ</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liệu</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sẽ</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tự</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động</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nhận</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dạng</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loại</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dữ</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liệu</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nhận</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được</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mà</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hiển</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thị</a:t>
                      </a:r>
                      <a:r>
                        <a:rPr lang="en-US" sz="1200" kern="100" dirty="0">
                          <a:effectLst/>
                          <a:latin typeface="Arial" pitchFamily="34" charset="0"/>
                          <a:cs typeface="Arial" pitchFamily="34" charset="0"/>
                        </a:rPr>
                        <a:t> ở </a:t>
                      </a:r>
                      <a:r>
                        <a:rPr lang="en-US" sz="1200" kern="100" dirty="0" err="1">
                          <a:effectLst/>
                          <a:latin typeface="Arial" pitchFamily="34" charset="0"/>
                          <a:cs typeface="Arial" pitchFamily="34" charset="0"/>
                        </a:rPr>
                        <a:t>vùng</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hiển</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thị</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khác</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nhau</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Nhận</a:t>
                      </a:r>
                      <a:r>
                        <a:rPr lang="en-US" sz="1200" kern="100" dirty="0">
                          <a:effectLst/>
                          <a:latin typeface="Arial" pitchFamily="34" charset="0"/>
                          <a:cs typeface="Arial" pitchFamily="34" charset="0"/>
                        </a:rPr>
                        <a:t> tin </a:t>
                      </a:r>
                      <a:r>
                        <a:rPr lang="en-US" sz="1200" kern="100" dirty="0" err="1">
                          <a:effectLst/>
                          <a:latin typeface="Arial" pitchFamily="34" charset="0"/>
                          <a:cs typeface="Arial" pitchFamily="34" charset="0"/>
                        </a:rPr>
                        <a:t>nhắn</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sẽ</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hiển</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thị</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dạng</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văn</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bản</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nhận</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ảnh</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sẽ</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hiển</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thị</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hình</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ảnh</a:t>
                      </a:r>
                      <a:r>
                        <a:rPr lang="en-US" sz="1200" kern="100" dirty="0">
                          <a:effectLst/>
                          <a:latin typeface="Arial" pitchFamily="34" charset="0"/>
                          <a:cs typeface="Arial" pitchFamily="34" charset="0"/>
                        </a:rPr>
                        <a:t>.</a:t>
                      </a:r>
                      <a:endParaRPr lang="en-US" sz="1200" kern="100" dirty="0">
                        <a:effectLst/>
                        <a:latin typeface="Arial" pitchFamily="34" charset="0"/>
                        <a:ea typeface="Batang"/>
                        <a:cs typeface="Arial" pitchFamily="34" charset="0"/>
                      </a:endParaRPr>
                    </a:p>
                  </a:txBody>
                  <a:tcPr marL="68580" marR="68580" marT="0" marB="0" anchor="ctr"/>
                </a:tc>
                <a:extLst>
                  <a:ext uri="{0D108BD9-81ED-4DB2-BD59-A6C34878D82A}">
                    <a16:rowId xmlns:a16="http://schemas.microsoft.com/office/drawing/2014/main" val="10004"/>
                  </a:ext>
                </a:extLst>
              </a:tr>
              <a:tr h="207690">
                <a:tc>
                  <a:txBody>
                    <a:bodyPr/>
                    <a:lstStyle/>
                    <a:p>
                      <a:pPr marL="0" indent="0" algn="l" latinLnBrk="0">
                        <a:lnSpc>
                          <a:spcPct val="120000"/>
                        </a:lnSpc>
                        <a:spcBef>
                          <a:spcPts val="300"/>
                        </a:spcBef>
                        <a:spcAft>
                          <a:spcPts val="300"/>
                        </a:spcAft>
                      </a:pPr>
                      <a:r>
                        <a:rPr lang="en-US" sz="1200" kern="100" dirty="0" err="1">
                          <a:effectLst/>
                          <a:latin typeface="Arial" pitchFamily="34" charset="0"/>
                          <a:cs typeface="Arial" pitchFamily="34" charset="0"/>
                        </a:rPr>
                        <a:t>Cài</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đặt</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tham</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số</a:t>
                      </a:r>
                      <a:endParaRPr lang="en-US" sz="1200" kern="100" dirty="0">
                        <a:effectLst/>
                        <a:latin typeface="Arial" pitchFamily="34" charset="0"/>
                        <a:ea typeface="Batang"/>
                        <a:cs typeface="Arial" pitchFamily="34" charset="0"/>
                      </a:endParaRPr>
                    </a:p>
                  </a:txBody>
                  <a:tcPr marL="68580" marR="68580" marT="0" marB="0" anchor="ctr"/>
                </a:tc>
                <a:tc>
                  <a:txBody>
                    <a:bodyPr/>
                    <a:lstStyle/>
                    <a:p>
                      <a:pPr marL="0" indent="0" algn="l" latinLnBrk="0">
                        <a:lnSpc>
                          <a:spcPct val="120000"/>
                        </a:lnSpc>
                        <a:spcBef>
                          <a:spcPts val="300"/>
                        </a:spcBef>
                        <a:spcAft>
                          <a:spcPts val="300"/>
                        </a:spcAft>
                      </a:pPr>
                      <a:r>
                        <a:rPr lang="en-US" sz="1200" kern="100" dirty="0" err="1">
                          <a:effectLst/>
                          <a:latin typeface="Arial" pitchFamily="34" charset="0"/>
                          <a:cs typeface="Arial" pitchFamily="34" charset="0"/>
                        </a:rPr>
                        <a:t>Cài</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đặt</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các</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thông</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số</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sử</a:t>
                      </a:r>
                      <a:r>
                        <a:rPr lang="en-US" sz="1200" kern="100" dirty="0">
                          <a:effectLst/>
                          <a:latin typeface="Arial" pitchFamily="34" charset="0"/>
                          <a:cs typeface="Arial" pitchFamily="34" charset="0"/>
                        </a:rPr>
                        <a:t> </a:t>
                      </a:r>
                      <a:r>
                        <a:rPr lang="en-US" sz="1200" kern="100" dirty="0" err="1">
                          <a:effectLst/>
                          <a:latin typeface="Arial" pitchFamily="34" charset="0"/>
                          <a:cs typeface="Arial" pitchFamily="34" charset="0"/>
                        </a:rPr>
                        <a:t>dụng</a:t>
                      </a:r>
                      <a:endParaRPr lang="en-US" sz="1200" kern="100" dirty="0">
                        <a:effectLst/>
                        <a:latin typeface="Arial" pitchFamily="34" charset="0"/>
                        <a:ea typeface="Batang"/>
                        <a:cs typeface="Arial" pitchFamily="34" charset="0"/>
                      </a:endParaRPr>
                    </a:p>
                  </a:txBody>
                  <a:tcPr marL="68580" marR="68580"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8667882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19200" y="0"/>
            <a:ext cx="6858000" cy="5143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94692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805F422D-8CF9-F1AD-86F1-51BA6C6723E6}"/>
              </a:ext>
            </a:extLst>
          </p:cNvPr>
          <p:cNvGrpSpPr/>
          <p:nvPr/>
        </p:nvGrpSpPr>
        <p:grpSpPr>
          <a:xfrm>
            <a:off x="-533400" y="285750"/>
            <a:ext cx="9448800" cy="4332952"/>
            <a:chOff x="-533400" y="666750"/>
            <a:chExt cx="9448800" cy="4332952"/>
          </a:xfrm>
        </p:grpSpPr>
        <p:sp>
          <p:nvSpPr>
            <p:cNvPr id="2" name="Rectangle 1"/>
            <p:cNvSpPr/>
            <p:nvPr/>
          </p:nvSpPr>
          <p:spPr>
            <a:xfrm>
              <a:off x="0" y="666750"/>
              <a:ext cx="8915400" cy="369332"/>
            </a:xfrm>
            <a:prstGeom prst="rect">
              <a:avLst/>
            </a:prstGeom>
          </p:spPr>
          <p:txBody>
            <a:bodyPr wrap="square">
              <a:spAutoFit/>
            </a:bodyPr>
            <a:lstStyle/>
            <a:p>
              <a:pPr lvl="0"/>
              <a:r>
                <a:rPr lang="en-US" b="1">
                  <a:solidFill>
                    <a:srgbClr val="FF0000"/>
                  </a:solidFill>
                  <a:latin typeface="Times New Roman" panose="02020603050405020304" pitchFamily="18" charset="0"/>
                  <a:cs typeface="Times New Roman" panose="02020603050405020304" pitchFamily="18" charset="0"/>
                </a:rPr>
                <a:t>III. </a:t>
              </a:r>
              <a:r>
                <a:rPr lang="vi-VN" b="1">
                  <a:solidFill>
                    <a:srgbClr val="FF0000"/>
                  </a:solidFill>
                  <a:latin typeface="Times New Roman" panose="02020603050405020304" pitchFamily="18" charset="0"/>
                  <a:cs typeface="Times New Roman" panose="02020603050405020304" pitchFamily="18" charset="0"/>
                </a:rPr>
                <a:t>MỘT SỐ HƯ HỎNG THÔNG THƯỜNG VÀ CÁCH KHẮC PHỤC</a:t>
              </a:r>
            </a:p>
          </p:txBody>
        </p:sp>
        <p:sp>
          <p:nvSpPr>
            <p:cNvPr id="3" name="Rectangle 2"/>
            <p:cNvSpPr/>
            <p:nvPr/>
          </p:nvSpPr>
          <p:spPr>
            <a:xfrm>
              <a:off x="-457200" y="1352550"/>
              <a:ext cx="9144000" cy="3647152"/>
            </a:xfrm>
            <a:prstGeom prst="rect">
              <a:avLst/>
            </a:prstGeom>
          </p:spPr>
          <p:txBody>
            <a:bodyPr wrap="square">
              <a:spAutoFit/>
            </a:bodyPr>
            <a:lstStyle/>
            <a:p>
              <a:pPr indent="457200">
                <a:lnSpc>
                  <a:spcPct val="150000"/>
                </a:lnSpc>
              </a:pPr>
              <a:r>
                <a:rPr lang="vi-VN" sz="1400" b="1">
                  <a:solidFill>
                    <a:srgbClr val="000000"/>
                  </a:solidFill>
                  <a:latin typeface="Times New Roman"/>
                  <a:ea typeface="SimSun"/>
                </a:rPr>
                <a:t>1</a:t>
              </a:r>
              <a:r>
                <a:rPr lang="en-US" sz="1400" b="1">
                  <a:solidFill>
                    <a:srgbClr val="000000"/>
                  </a:solidFill>
                  <a:latin typeface="Times New Roman"/>
                  <a:ea typeface="SimSun"/>
                </a:rPr>
                <a:t>. </a:t>
              </a:r>
              <a:r>
                <a:rPr lang="vi-VN" sz="1400" b="1">
                  <a:solidFill>
                    <a:srgbClr val="000000"/>
                  </a:solidFill>
                  <a:latin typeface="Times New Roman"/>
                  <a:ea typeface="SimSun"/>
                </a:rPr>
                <a:t>1. </a:t>
              </a:r>
              <a:r>
                <a:rPr lang="en-US" sz="1400" b="1">
                  <a:solidFill>
                    <a:srgbClr val="000000"/>
                  </a:solidFill>
                  <a:latin typeface="Times New Roman"/>
                  <a:ea typeface="SimSun"/>
                </a:rPr>
                <a:t>Khi liên lạc chỉ thông 1 chiều</a:t>
              </a:r>
              <a:endParaRPr lang="en-US" sz="1400">
                <a:solidFill>
                  <a:srgbClr val="000000"/>
                </a:solidFill>
                <a:latin typeface="Times New Roman"/>
                <a:ea typeface="Arial"/>
              </a:endParaRPr>
            </a:p>
            <a:p>
              <a:pPr indent="457200" algn="just">
                <a:lnSpc>
                  <a:spcPct val="150000"/>
                </a:lnSpc>
              </a:pPr>
              <a:r>
                <a:rPr lang="vi-VN" sz="1400">
                  <a:solidFill>
                    <a:srgbClr val="000000"/>
                  </a:solidFill>
                  <a:latin typeface="Times New Roman"/>
                  <a:ea typeface="Calibri"/>
                </a:rPr>
                <a:t>	</a:t>
              </a:r>
              <a:r>
                <a:rPr lang="en-US" sz="1400">
                  <a:solidFill>
                    <a:srgbClr val="000000"/>
                  </a:solidFill>
                  <a:latin typeface="Times New Roman"/>
                  <a:ea typeface="Calibri"/>
                </a:rPr>
                <a:t>- Kiểm tra chế độ triệt rào của máy 631S: Cả 2 máy liên lạc cần phải để cùng  SQU-ON hoặc SQU-OFF.</a:t>
              </a:r>
              <a:endParaRPr lang="en-US" sz="1400">
                <a:solidFill>
                  <a:srgbClr val="000000"/>
                </a:solidFill>
                <a:latin typeface="Times New Roman"/>
                <a:ea typeface="Arial"/>
              </a:endParaRPr>
            </a:p>
            <a:p>
              <a:pPr indent="457200" algn="just">
                <a:lnSpc>
                  <a:spcPct val="150000"/>
                </a:lnSpc>
              </a:pPr>
              <a:r>
                <a:rPr lang="vi-VN" sz="1400">
                  <a:solidFill>
                    <a:srgbClr val="000000"/>
                  </a:solidFill>
                  <a:latin typeface="Times New Roman"/>
                  <a:ea typeface="Calibri"/>
                </a:rPr>
                <a:t>	</a:t>
              </a:r>
              <a:r>
                <a:rPr lang="en-US" sz="1400">
                  <a:solidFill>
                    <a:srgbClr val="000000"/>
                  </a:solidFill>
                  <a:latin typeface="Times New Roman"/>
                  <a:ea typeface="Calibri"/>
                </a:rPr>
                <a:t>- Đo kiểm tra chỉ tiêu 2 máy: Có thể 1 trong 2 máy đã hỏng thu hoặc phát.</a:t>
              </a:r>
              <a:endParaRPr lang="en-US" sz="1400">
                <a:solidFill>
                  <a:srgbClr val="000000"/>
                </a:solidFill>
                <a:latin typeface="Times New Roman"/>
                <a:ea typeface="Arial"/>
              </a:endParaRPr>
            </a:p>
            <a:p>
              <a:pPr indent="457200">
                <a:lnSpc>
                  <a:spcPct val="150000"/>
                </a:lnSpc>
              </a:pPr>
              <a:r>
                <a:rPr lang="vi-VN" sz="1400" b="1">
                  <a:solidFill>
                    <a:srgbClr val="000000"/>
                  </a:solidFill>
                  <a:latin typeface="Times New Roman"/>
                  <a:ea typeface="SimSun"/>
                </a:rPr>
                <a:t>1. </a:t>
              </a:r>
              <a:r>
                <a:rPr lang="en-US" sz="1400" b="1">
                  <a:solidFill>
                    <a:srgbClr val="000000"/>
                  </a:solidFill>
                  <a:latin typeface="Times New Roman"/>
                  <a:ea typeface="SimSun"/>
                </a:rPr>
                <a:t>2. Khi phát: Máy hiển thị Power Protection và cấm phát</a:t>
              </a:r>
              <a:endParaRPr lang="en-US" sz="1400">
                <a:solidFill>
                  <a:srgbClr val="000000"/>
                </a:solidFill>
                <a:latin typeface="Times New Roman"/>
                <a:ea typeface="Arial"/>
              </a:endParaRPr>
            </a:p>
            <a:p>
              <a:pPr indent="457200" algn="just">
                <a:lnSpc>
                  <a:spcPct val="150000"/>
                </a:lnSpc>
              </a:pPr>
              <a:r>
                <a:rPr lang="vi-VN" sz="1400">
                  <a:solidFill>
                    <a:srgbClr val="000000"/>
                  </a:solidFill>
                  <a:latin typeface="Times New Roman"/>
                  <a:ea typeface="Calibri"/>
                </a:rPr>
                <a:t>	</a:t>
              </a:r>
              <a:r>
                <a:rPr lang="en-US" sz="1400">
                  <a:solidFill>
                    <a:srgbClr val="000000"/>
                  </a:solidFill>
                  <a:latin typeface="Times New Roman"/>
                  <a:ea typeface="Calibri"/>
                </a:rPr>
                <a:t>- Kiểm tra ăng ten đã kết nối với máy chưa</a:t>
              </a:r>
              <a:endParaRPr lang="en-US" sz="1400">
                <a:solidFill>
                  <a:srgbClr val="000000"/>
                </a:solidFill>
                <a:latin typeface="Times New Roman"/>
                <a:ea typeface="Arial"/>
              </a:endParaRPr>
            </a:p>
            <a:p>
              <a:pPr indent="457200" algn="just">
                <a:lnSpc>
                  <a:spcPct val="150000"/>
                </a:lnSpc>
              </a:pPr>
              <a:r>
                <a:rPr lang="vi-VN" sz="1400">
                  <a:solidFill>
                    <a:srgbClr val="000000"/>
                  </a:solidFill>
                  <a:latin typeface="Times New Roman"/>
                  <a:ea typeface="Calibri"/>
                </a:rPr>
                <a:t>	</a:t>
              </a:r>
              <a:r>
                <a:rPr lang="en-US" sz="1400">
                  <a:solidFill>
                    <a:srgbClr val="000000"/>
                  </a:solidFill>
                  <a:latin typeface="Times New Roman"/>
                  <a:ea typeface="Calibri"/>
                </a:rPr>
                <a:t>- Kiểm tra các dây phi đơ có bị chập hoặc bị đứt không</a:t>
              </a:r>
              <a:endParaRPr lang="en-US" sz="1400">
                <a:solidFill>
                  <a:srgbClr val="000000"/>
                </a:solidFill>
                <a:latin typeface="Times New Roman"/>
                <a:ea typeface="Arial"/>
              </a:endParaRPr>
            </a:p>
            <a:p>
              <a:pPr indent="457200" algn="just">
                <a:lnSpc>
                  <a:spcPct val="150000"/>
                </a:lnSpc>
              </a:pPr>
              <a:r>
                <a:rPr lang="vi-VN" sz="1400">
                  <a:solidFill>
                    <a:srgbClr val="000000"/>
                  </a:solidFill>
                  <a:latin typeface="Times New Roman"/>
                  <a:ea typeface="Calibri"/>
                </a:rPr>
                <a:t>	</a:t>
              </a:r>
              <a:r>
                <a:rPr lang="en-US" sz="1400">
                  <a:solidFill>
                    <a:srgbClr val="000000"/>
                  </a:solidFill>
                  <a:latin typeface="Times New Roman"/>
                  <a:ea typeface="Calibri"/>
                </a:rPr>
                <a:t>- Kiểm tra chọn ăngten của máy:</a:t>
              </a:r>
              <a:endParaRPr lang="en-US" sz="1400">
                <a:solidFill>
                  <a:srgbClr val="000000"/>
                </a:solidFill>
                <a:latin typeface="Times New Roman"/>
                <a:ea typeface="Arial"/>
              </a:endParaRPr>
            </a:p>
            <a:p>
              <a:pPr indent="457200" algn="just">
                <a:lnSpc>
                  <a:spcPct val="150000"/>
                </a:lnSpc>
              </a:pPr>
              <a:r>
                <a:rPr lang="vi-VN" sz="1400">
                  <a:solidFill>
                    <a:srgbClr val="000000"/>
                  </a:solidFill>
                  <a:latin typeface="Times New Roman"/>
                  <a:ea typeface="Calibri"/>
                </a:rPr>
                <a:t>		</a:t>
              </a:r>
              <a:r>
                <a:rPr lang="en-US" sz="1400">
                  <a:solidFill>
                    <a:srgbClr val="000000"/>
                  </a:solidFill>
                  <a:latin typeface="Times New Roman"/>
                  <a:ea typeface="Calibri"/>
                </a:rPr>
                <a:t>+ Đang kết nối ăng ten với cổng ra ăng ten nào của ATU thì trên cài đặt phải chọn đúng cổng đó.</a:t>
              </a:r>
              <a:endParaRPr lang="en-US" sz="1400">
                <a:solidFill>
                  <a:srgbClr val="000000"/>
                </a:solidFill>
                <a:latin typeface="Times New Roman"/>
                <a:ea typeface="Arial"/>
              </a:endParaRPr>
            </a:p>
            <a:p>
              <a:pPr indent="457200" algn="just">
                <a:lnSpc>
                  <a:spcPct val="150000"/>
                </a:lnSpc>
              </a:pPr>
              <a:r>
                <a:rPr lang="vi-VN" sz="1400">
                  <a:solidFill>
                    <a:srgbClr val="000000"/>
                  </a:solidFill>
                  <a:latin typeface="Times New Roman"/>
                  <a:ea typeface="Calibri"/>
                </a:rPr>
                <a:t>		</a:t>
              </a:r>
              <a:r>
                <a:rPr lang="en-US" sz="1400">
                  <a:solidFill>
                    <a:srgbClr val="000000"/>
                  </a:solidFill>
                  <a:latin typeface="Times New Roman"/>
                  <a:ea typeface="Calibri"/>
                </a:rPr>
                <a:t>+ Nếu dùng ăng ten NVIS thì phải chọn ATU là ăng ten NVIS.</a:t>
              </a:r>
              <a:endParaRPr lang="en-US" sz="1400">
                <a:solidFill>
                  <a:srgbClr val="000000"/>
                </a:solidFill>
                <a:latin typeface="Times New Roman"/>
                <a:ea typeface="Arial"/>
              </a:endParaRPr>
            </a:p>
            <a:p>
              <a:pPr indent="457200" algn="just">
                <a:lnSpc>
                  <a:spcPct val="150000"/>
                </a:lnSpc>
              </a:pPr>
              <a:r>
                <a:rPr lang="vi-VN" sz="1400">
                  <a:solidFill>
                    <a:srgbClr val="000000"/>
                  </a:solidFill>
                  <a:latin typeface="Times New Roman"/>
                  <a:ea typeface="Calibri"/>
                </a:rPr>
                <a:t>	</a:t>
              </a:r>
              <a:r>
                <a:rPr lang="en-US" sz="1400">
                  <a:solidFill>
                    <a:srgbClr val="000000"/>
                  </a:solidFill>
                  <a:latin typeface="Times New Roman"/>
                  <a:ea typeface="Calibri"/>
                </a:rPr>
                <a:t>- Kiểm tra các dây phi đơ cắm ở Patch Panel đã đúng chưa:</a:t>
              </a:r>
              <a:endParaRPr lang="en-US" sz="1400">
                <a:solidFill>
                  <a:srgbClr val="000000"/>
                </a:solidFill>
                <a:latin typeface="Times New Roman"/>
                <a:ea typeface="Arial"/>
              </a:endParaRPr>
            </a:p>
            <a:p>
              <a:pPr indent="457200" algn="just">
                <a:lnSpc>
                  <a:spcPct val="150000"/>
                </a:lnSpc>
              </a:pPr>
              <a:r>
                <a:rPr lang="vi-VN" sz="1400">
                  <a:solidFill>
                    <a:srgbClr val="000000"/>
                  </a:solidFill>
                  <a:latin typeface="Times New Roman"/>
                  <a:ea typeface="Calibri"/>
                </a:rPr>
                <a:t>		</a:t>
              </a:r>
              <a:r>
                <a:rPr lang="en-US" sz="1400">
                  <a:solidFill>
                    <a:srgbClr val="000000"/>
                  </a:solidFill>
                  <a:latin typeface="Times New Roman"/>
                  <a:ea typeface="Calibri"/>
                </a:rPr>
                <a:t>+ Nếu dùng ăng ten NVIS, ăng ten 2 cực dải rộng: Phi đơ cắm ở giắc RF OUT.</a:t>
              </a:r>
              <a:endParaRPr lang="en-US" sz="1400">
                <a:solidFill>
                  <a:srgbClr val="000000"/>
                </a:solidFill>
                <a:latin typeface="Times New Roman"/>
                <a:ea typeface="Arial"/>
              </a:endParaRPr>
            </a:p>
          </p:txBody>
        </p:sp>
        <p:sp>
          <p:nvSpPr>
            <p:cNvPr id="6" name="Rectangle 5"/>
            <p:cNvSpPr/>
            <p:nvPr/>
          </p:nvSpPr>
          <p:spPr>
            <a:xfrm>
              <a:off x="-533400" y="1056088"/>
              <a:ext cx="3124199" cy="415498"/>
            </a:xfrm>
            <a:prstGeom prst="rect">
              <a:avLst/>
            </a:prstGeom>
          </p:spPr>
          <p:txBody>
            <a:bodyPr wrap="square">
              <a:spAutoFit/>
            </a:bodyPr>
            <a:lstStyle/>
            <a:p>
              <a:pPr indent="457200">
                <a:lnSpc>
                  <a:spcPct val="150000"/>
                </a:lnSpc>
              </a:pPr>
              <a:r>
                <a:rPr lang="vi-VN" sz="1400" b="1">
                  <a:solidFill>
                    <a:srgbClr val="FF0000"/>
                  </a:solidFill>
                  <a:latin typeface="Times New Roman" panose="02020603050405020304" pitchFamily="18" charset="0"/>
                  <a:ea typeface="Calibri"/>
                  <a:cs typeface="Times New Roman" panose="02020603050405020304" pitchFamily="18" charset="0"/>
                </a:rPr>
                <a:t>1. </a:t>
              </a:r>
              <a:r>
                <a:rPr lang="en-US" sz="1400" b="1">
                  <a:solidFill>
                    <a:srgbClr val="FF0000"/>
                  </a:solidFill>
                  <a:latin typeface="Times New Roman" panose="02020603050405020304" pitchFamily="18" charset="0"/>
                  <a:ea typeface="Calibri"/>
                  <a:cs typeface="Times New Roman" panose="02020603050405020304" pitchFamily="18" charset="0"/>
                </a:rPr>
                <a:t>MÁY VTĐsn VRS - 631/S</a:t>
              </a:r>
              <a:endParaRPr lang="en-US" sz="1400">
                <a:solidFill>
                  <a:srgbClr val="FF0000"/>
                </a:solidFill>
                <a:effectLst/>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0465437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272" y="0"/>
            <a:ext cx="9113520" cy="2031325"/>
          </a:xfrm>
          <a:prstGeom prst="rect">
            <a:avLst/>
          </a:prstGeom>
        </p:spPr>
        <p:txBody>
          <a:bodyPr wrap="square">
            <a:spAutoFit/>
          </a:bodyPr>
          <a:lstStyle/>
          <a:p>
            <a:pPr lvl="0" indent="457200" algn="just">
              <a:lnSpc>
                <a:spcPct val="150000"/>
              </a:lnSpc>
            </a:pPr>
            <a:r>
              <a:rPr lang="vi-VN" sz="1400">
                <a:solidFill>
                  <a:srgbClr val="000000"/>
                </a:solidFill>
                <a:latin typeface="Times New Roman"/>
                <a:ea typeface="Calibri"/>
              </a:rPr>
              <a:t>	</a:t>
            </a:r>
            <a:r>
              <a:rPr lang="en-US" sz="1400">
                <a:solidFill>
                  <a:srgbClr val="000000"/>
                </a:solidFill>
                <a:latin typeface="Times New Roman"/>
                <a:ea typeface="Calibri"/>
              </a:rPr>
              <a:t>+ Nếu dùng ăng ten cần, ăng ten 2 cực, ăng ten chếch: Có 1 dây phi đơ ngắn nối giắc RF OUT với ATU IN, phi </a:t>
            </a:r>
            <a:r>
              <a:rPr lang="vi-VN" sz="1400">
                <a:solidFill>
                  <a:srgbClr val="000000"/>
                </a:solidFill>
                <a:latin typeface="Times New Roman"/>
                <a:ea typeface="Calibri"/>
              </a:rPr>
              <a:t>    </a:t>
            </a:r>
            <a:r>
              <a:rPr lang="en-US" sz="1400">
                <a:solidFill>
                  <a:srgbClr val="000000"/>
                </a:solidFill>
                <a:latin typeface="Times New Roman"/>
                <a:ea typeface="Calibri"/>
              </a:rPr>
              <a:t>đơ cắm vào giắc ANTEN.</a:t>
            </a:r>
            <a:endParaRPr lang="en-US" sz="1400">
              <a:solidFill>
                <a:srgbClr val="000000"/>
              </a:solidFill>
              <a:latin typeface="Times New Roman"/>
              <a:ea typeface="Arial"/>
            </a:endParaRPr>
          </a:p>
          <a:p>
            <a:pPr lvl="0" indent="457200" algn="just">
              <a:lnSpc>
                <a:spcPct val="150000"/>
              </a:lnSpc>
            </a:pPr>
            <a:r>
              <a:rPr lang="en-US" sz="1400">
                <a:solidFill>
                  <a:srgbClr val="000000"/>
                </a:solidFill>
                <a:latin typeface="Times New Roman"/>
                <a:ea typeface="Calibri"/>
              </a:rPr>
              <a:t>- Nếu sử dụng ăng ten NVIS:</a:t>
            </a:r>
            <a:endParaRPr lang="en-US" sz="1400">
              <a:solidFill>
                <a:srgbClr val="000000"/>
              </a:solidFill>
              <a:latin typeface="Times New Roman"/>
              <a:ea typeface="Arial"/>
            </a:endParaRPr>
          </a:p>
          <a:p>
            <a:pPr lvl="0" indent="457200" algn="just">
              <a:lnSpc>
                <a:spcPct val="150000"/>
              </a:lnSpc>
            </a:pPr>
            <a:r>
              <a:rPr lang="vi-VN" sz="1400">
                <a:solidFill>
                  <a:srgbClr val="000000"/>
                </a:solidFill>
                <a:latin typeface="Times New Roman"/>
                <a:ea typeface="Calibri"/>
              </a:rPr>
              <a:t>	</a:t>
            </a:r>
            <a:r>
              <a:rPr lang="en-US" sz="1400">
                <a:solidFill>
                  <a:srgbClr val="000000"/>
                </a:solidFill>
                <a:latin typeface="Times New Roman"/>
                <a:ea typeface="Calibri"/>
              </a:rPr>
              <a:t>+ Kiểm  tra hộp cấp nguồn 12VDC cho ăng ten xem đã bật nguồn hay chưa.</a:t>
            </a:r>
            <a:endParaRPr lang="en-US" sz="1400">
              <a:solidFill>
                <a:srgbClr val="000000"/>
              </a:solidFill>
              <a:latin typeface="Times New Roman"/>
              <a:ea typeface="Arial"/>
            </a:endParaRPr>
          </a:p>
          <a:p>
            <a:pPr lvl="0" indent="457200" algn="just">
              <a:lnSpc>
                <a:spcPct val="150000"/>
              </a:lnSpc>
            </a:pPr>
            <a:r>
              <a:rPr lang="vi-VN" sz="1400">
                <a:solidFill>
                  <a:srgbClr val="000000"/>
                </a:solidFill>
                <a:latin typeface="Times New Roman"/>
                <a:ea typeface="Calibri"/>
              </a:rPr>
              <a:t>	</a:t>
            </a:r>
            <a:r>
              <a:rPr lang="en-US" sz="1400">
                <a:solidFill>
                  <a:srgbClr val="000000"/>
                </a:solidFill>
                <a:latin typeface="Times New Roman"/>
                <a:ea typeface="Calibri"/>
              </a:rPr>
              <a:t>+ Sau khi TUNE xong đèn xanh phải sáng. Nếu không sáng, TUNE thử ở vài tần số khác. Nếu vẫn không sáng thì ăng ten NVIS hỏng.</a:t>
            </a:r>
            <a:endParaRPr lang="en-US" sz="1400">
              <a:solidFill>
                <a:srgbClr val="000000"/>
              </a:solidFill>
              <a:latin typeface="Times New Roman"/>
              <a:ea typeface="Arial"/>
            </a:endParaRPr>
          </a:p>
        </p:txBody>
      </p:sp>
      <p:sp>
        <p:nvSpPr>
          <p:cNvPr id="4" name="Rectangle 3"/>
          <p:cNvSpPr/>
          <p:nvPr/>
        </p:nvSpPr>
        <p:spPr>
          <a:xfrm>
            <a:off x="-457200" y="2031325"/>
            <a:ext cx="9597992" cy="2677656"/>
          </a:xfrm>
          <a:prstGeom prst="rect">
            <a:avLst/>
          </a:prstGeom>
        </p:spPr>
        <p:txBody>
          <a:bodyPr wrap="square">
            <a:spAutoFit/>
          </a:bodyPr>
          <a:lstStyle/>
          <a:p>
            <a:pPr indent="457200">
              <a:lnSpc>
                <a:spcPct val="150000"/>
              </a:lnSpc>
            </a:pPr>
            <a:r>
              <a:rPr lang="vi-VN" sz="1400" b="1">
                <a:latin typeface="Times New Roman" panose="02020603050405020304" pitchFamily="18" charset="0"/>
                <a:ea typeface="Calibri"/>
                <a:cs typeface="Times New Roman" panose="02020603050405020304" pitchFamily="18" charset="0"/>
              </a:rPr>
              <a:t>1.</a:t>
            </a:r>
            <a:r>
              <a:rPr lang="en-US" sz="1400" b="1">
                <a:latin typeface="Times New Roman" panose="02020603050405020304" pitchFamily="18" charset="0"/>
                <a:ea typeface="Calibri"/>
                <a:cs typeface="Times New Roman" panose="02020603050405020304" pitchFamily="18" charset="0"/>
              </a:rPr>
              <a:t>3. Khi chuyển sang chế độ liên lạc ALE, đèn đỏ báo lỗi sáng.</a:t>
            </a:r>
            <a:endParaRPr lang="en-US" sz="1400">
              <a:latin typeface="Times New Roman" panose="02020603050405020304" pitchFamily="18" charset="0"/>
              <a:cs typeface="Times New Roman" panose="02020603050405020304" pitchFamily="18" charset="0"/>
            </a:endParaRPr>
          </a:p>
          <a:p>
            <a:pPr indent="457200" algn="just">
              <a:lnSpc>
                <a:spcPct val="150000"/>
              </a:lnSpc>
            </a:pPr>
            <a:r>
              <a:rPr lang="vi-VN" sz="1400">
                <a:solidFill>
                  <a:srgbClr val="000000"/>
                </a:solidFill>
                <a:latin typeface="Times New Roman" panose="02020603050405020304" pitchFamily="18" charset="0"/>
                <a:ea typeface="Calibri"/>
                <a:cs typeface="Times New Roman" panose="02020603050405020304" pitchFamily="18" charset="0"/>
              </a:rPr>
              <a:t>	</a:t>
            </a:r>
            <a:r>
              <a:rPr lang="en-US" sz="1400">
                <a:solidFill>
                  <a:srgbClr val="000000"/>
                </a:solidFill>
                <a:latin typeface="Times New Roman" panose="02020603050405020304" pitchFamily="18" charset="0"/>
                <a:ea typeface="Calibri"/>
                <a:cs typeface="Times New Roman" panose="02020603050405020304" pitchFamily="18" charset="0"/>
              </a:rPr>
              <a:t>- Ấn TUNE để điều hưởng tất cả các tần số trong bảng ALE cần dùng.</a:t>
            </a:r>
            <a:endParaRPr lang="en-US" sz="1400">
              <a:solidFill>
                <a:srgbClr val="000000"/>
              </a:solidFill>
              <a:latin typeface="Times New Roman" panose="02020603050405020304" pitchFamily="18" charset="0"/>
              <a:ea typeface="Arial"/>
              <a:cs typeface="Times New Roman" panose="02020603050405020304" pitchFamily="18" charset="0"/>
            </a:endParaRPr>
          </a:p>
          <a:p>
            <a:pPr indent="457200" algn="just">
              <a:lnSpc>
                <a:spcPct val="150000"/>
              </a:lnSpc>
            </a:pPr>
            <a:r>
              <a:rPr lang="vi-VN" sz="1400">
                <a:solidFill>
                  <a:srgbClr val="000000"/>
                </a:solidFill>
                <a:latin typeface="Times New Roman" panose="02020603050405020304" pitchFamily="18" charset="0"/>
                <a:ea typeface="Calibri"/>
                <a:cs typeface="Times New Roman" panose="02020603050405020304" pitchFamily="18" charset="0"/>
              </a:rPr>
              <a:t>	</a:t>
            </a:r>
            <a:r>
              <a:rPr lang="en-US" sz="1400">
                <a:solidFill>
                  <a:srgbClr val="000000"/>
                </a:solidFill>
                <a:latin typeface="Times New Roman" panose="02020603050405020304" pitchFamily="18" charset="0"/>
                <a:ea typeface="Calibri"/>
                <a:cs typeface="Times New Roman" panose="02020603050405020304" pitchFamily="18" charset="0"/>
              </a:rPr>
              <a:t>- Nếu có 1 hoặc 2 tần số điều hưởng lỗi, đèn đỏ vẫn sáng, vẫn liên lạc ALE bình thường.</a:t>
            </a:r>
            <a:endParaRPr lang="en-US" sz="1400">
              <a:solidFill>
                <a:srgbClr val="000000"/>
              </a:solidFill>
              <a:latin typeface="Times New Roman" panose="02020603050405020304" pitchFamily="18" charset="0"/>
              <a:ea typeface="Arial"/>
              <a:cs typeface="Times New Roman" panose="02020603050405020304" pitchFamily="18" charset="0"/>
            </a:endParaRPr>
          </a:p>
          <a:p>
            <a:pPr indent="457200" algn="just">
              <a:lnSpc>
                <a:spcPct val="150000"/>
              </a:lnSpc>
            </a:pPr>
            <a:r>
              <a:rPr lang="vi-VN" sz="1400">
                <a:solidFill>
                  <a:srgbClr val="000000"/>
                </a:solidFill>
                <a:latin typeface="Times New Roman" panose="02020603050405020304" pitchFamily="18" charset="0"/>
                <a:ea typeface="Calibri"/>
                <a:cs typeface="Times New Roman" panose="02020603050405020304" pitchFamily="18" charset="0"/>
              </a:rPr>
              <a:t>	</a:t>
            </a:r>
            <a:r>
              <a:rPr lang="en-US" sz="1400">
                <a:solidFill>
                  <a:srgbClr val="000000"/>
                </a:solidFill>
                <a:latin typeface="Times New Roman" panose="02020603050405020304" pitchFamily="18" charset="0"/>
                <a:ea typeface="Calibri"/>
                <a:cs typeface="Times New Roman" panose="02020603050405020304" pitchFamily="18" charset="0"/>
              </a:rPr>
              <a:t>- Nếu có quá nhiều tần số điều hưởng lỗi thì lỗi ATU.</a:t>
            </a:r>
            <a:endParaRPr lang="en-US" sz="1400">
              <a:solidFill>
                <a:srgbClr val="000000"/>
              </a:solidFill>
              <a:latin typeface="Times New Roman" panose="02020603050405020304" pitchFamily="18" charset="0"/>
              <a:ea typeface="Arial"/>
              <a:cs typeface="Times New Roman" panose="02020603050405020304" pitchFamily="18" charset="0"/>
            </a:endParaRPr>
          </a:p>
          <a:p>
            <a:pPr indent="457200">
              <a:lnSpc>
                <a:spcPct val="150000"/>
              </a:lnSpc>
            </a:pPr>
            <a:r>
              <a:rPr lang="vi-VN" sz="1400" b="1">
                <a:latin typeface="Times New Roman" panose="02020603050405020304" pitchFamily="18" charset="0"/>
                <a:ea typeface="Calibri"/>
                <a:cs typeface="Times New Roman" panose="02020603050405020304" pitchFamily="18" charset="0"/>
              </a:rPr>
              <a:t>1. </a:t>
            </a:r>
            <a:r>
              <a:rPr lang="en-US" sz="1400" b="1">
                <a:latin typeface="Times New Roman" panose="02020603050405020304" pitchFamily="18" charset="0"/>
                <a:ea typeface="Calibri"/>
                <a:cs typeface="Times New Roman" panose="02020603050405020304" pitchFamily="18" charset="0"/>
              </a:rPr>
              <a:t>4. Khi vừa bật máy, màn hình hiển thị “TABLE”, không nhớ khi thay đổi các cài đặt trong máy.</a:t>
            </a:r>
            <a:endParaRPr lang="en-US" sz="1400">
              <a:latin typeface="Times New Roman" panose="02020603050405020304" pitchFamily="18" charset="0"/>
              <a:cs typeface="Times New Roman" panose="02020603050405020304" pitchFamily="18" charset="0"/>
            </a:endParaRPr>
          </a:p>
          <a:p>
            <a:pPr indent="457200" algn="just">
              <a:lnSpc>
                <a:spcPct val="150000"/>
              </a:lnSpc>
            </a:pPr>
            <a:r>
              <a:rPr lang="vi-VN" sz="1400">
                <a:solidFill>
                  <a:srgbClr val="000000"/>
                </a:solidFill>
                <a:latin typeface="Times New Roman" panose="02020603050405020304" pitchFamily="18" charset="0"/>
                <a:ea typeface="Calibri"/>
                <a:cs typeface="Times New Roman" panose="02020603050405020304" pitchFamily="18" charset="0"/>
              </a:rPr>
              <a:t>	</a:t>
            </a:r>
            <a:r>
              <a:rPr lang="en-US" sz="1400">
                <a:solidFill>
                  <a:srgbClr val="000000"/>
                </a:solidFill>
                <a:latin typeface="Times New Roman" panose="02020603050405020304" pitchFamily="18" charset="0"/>
                <a:ea typeface="Calibri"/>
                <a:cs typeface="Times New Roman" panose="02020603050405020304" pitchFamily="18" charset="0"/>
              </a:rPr>
              <a:t>- Reset lại máy: Ấn phím CLR, sau đó nhập mật khẩu “5678”, rồi ấn “Enter”</a:t>
            </a:r>
            <a:endParaRPr lang="vi-VN" sz="1400">
              <a:solidFill>
                <a:srgbClr val="000000"/>
              </a:solidFill>
              <a:latin typeface="Times New Roman" panose="02020603050405020304" pitchFamily="18" charset="0"/>
              <a:ea typeface="Calibri"/>
              <a:cs typeface="Times New Roman" panose="02020603050405020304" pitchFamily="18" charset="0"/>
            </a:endParaRPr>
          </a:p>
          <a:p>
            <a:pPr indent="457200" algn="just">
              <a:lnSpc>
                <a:spcPct val="150000"/>
              </a:lnSpc>
            </a:pPr>
            <a:r>
              <a:rPr lang="vi-VN" sz="1400">
                <a:solidFill>
                  <a:srgbClr val="000000"/>
                </a:solidFill>
                <a:latin typeface="Times New Roman" panose="02020603050405020304" pitchFamily="18" charset="0"/>
                <a:ea typeface="Calibri"/>
                <a:cs typeface="Times New Roman" panose="02020603050405020304" pitchFamily="18" charset="0"/>
              </a:rPr>
              <a:t>	- T</a:t>
            </a:r>
            <a:r>
              <a:rPr lang="en-US" sz="1400">
                <a:solidFill>
                  <a:srgbClr val="000000"/>
                </a:solidFill>
                <a:latin typeface="Times New Roman" panose="02020603050405020304" pitchFamily="18" charset="0"/>
                <a:ea typeface="Calibri"/>
                <a:cs typeface="Times New Roman" panose="02020603050405020304" pitchFamily="18" charset="0"/>
              </a:rPr>
              <a:t>iếp tục chờ cho máy Reset xong và khởi </a:t>
            </a:r>
            <a:r>
              <a:rPr lang="vi-VN" sz="1400">
                <a:solidFill>
                  <a:srgbClr val="000000"/>
                </a:solidFill>
                <a:latin typeface="Times New Roman" panose="02020603050405020304" pitchFamily="18" charset="0"/>
                <a:ea typeface="Calibri"/>
                <a:cs typeface="Times New Roman" panose="02020603050405020304" pitchFamily="18" charset="0"/>
              </a:rPr>
              <a:t> </a:t>
            </a:r>
            <a:r>
              <a:rPr lang="en-US" sz="1400">
                <a:solidFill>
                  <a:srgbClr val="000000"/>
                </a:solidFill>
                <a:latin typeface="Times New Roman" panose="02020603050405020304" pitchFamily="18" charset="0"/>
                <a:ea typeface="Calibri"/>
                <a:cs typeface="Times New Roman" panose="02020603050405020304" pitchFamily="18" charset="0"/>
              </a:rPr>
              <a:t>động lại máy.</a:t>
            </a:r>
            <a:endParaRPr lang="en-US" sz="1400">
              <a:solidFill>
                <a:srgbClr val="000000"/>
              </a:solidFill>
              <a:latin typeface="Times New Roman" panose="02020603050405020304" pitchFamily="18" charset="0"/>
              <a:ea typeface="Arial"/>
              <a:cs typeface="Times New Roman" panose="02020603050405020304" pitchFamily="18" charset="0"/>
            </a:endParaRPr>
          </a:p>
          <a:p>
            <a:pPr indent="457200" algn="just">
              <a:lnSpc>
                <a:spcPct val="150000"/>
              </a:lnSpc>
            </a:pPr>
            <a:r>
              <a:rPr lang="vi-VN" sz="1400">
                <a:solidFill>
                  <a:srgbClr val="000000"/>
                </a:solidFill>
                <a:latin typeface="Times New Roman" panose="02020603050405020304" pitchFamily="18" charset="0"/>
                <a:ea typeface="Calibri"/>
                <a:cs typeface="Times New Roman" panose="02020603050405020304" pitchFamily="18" charset="0"/>
              </a:rPr>
              <a:t>	</a:t>
            </a:r>
            <a:r>
              <a:rPr lang="en-US" sz="1400">
                <a:solidFill>
                  <a:srgbClr val="000000"/>
                </a:solidFill>
                <a:latin typeface="Times New Roman" panose="02020603050405020304" pitchFamily="18" charset="0"/>
                <a:ea typeface="Calibri"/>
                <a:cs typeface="Times New Roman" panose="02020603050405020304" pitchFamily="18" charset="0"/>
              </a:rPr>
              <a:t>- Nếu Reset vẫn không được, thì hỏng MCU.</a:t>
            </a:r>
            <a:endParaRPr lang="en-US" sz="1400">
              <a:solidFill>
                <a:srgbClr val="000000"/>
              </a:solidFill>
              <a:effectLst/>
              <a:latin typeface="Times New Roman" panose="02020603050405020304" pitchFamily="18" charset="0"/>
              <a:ea typeface="Arial"/>
              <a:cs typeface="Times New Roman" panose="02020603050405020304" pitchFamily="18" charset="0"/>
            </a:endParaRPr>
          </a:p>
        </p:txBody>
      </p:sp>
    </p:spTree>
    <p:extLst>
      <p:ext uri="{BB962C8B-B14F-4D97-AF65-F5344CB8AC3E}">
        <p14:creationId xmlns:p14="http://schemas.microsoft.com/office/powerpoint/2010/main" val="3046543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2428870" cy="369332"/>
          </a:xfrm>
          <a:prstGeom prst="rect">
            <a:avLst/>
          </a:prstGeom>
        </p:spPr>
        <p:txBody>
          <a:bodyPr wrap="none">
            <a:spAutoFit/>
          </a:bodyPr>
          <a:lstStyle/>
          <a:p>
            <a:r>
              <a:rPr lang="en-US" b="1" i="1">
                <a:latin typeface="Times New Roman" panose="02020603050405020304" pitchFamily="18" charset="0"/>
                <a:cs typeface="Times New Roman" panose="02020603050405020304" pitchFamily="18" charset="0"/>
              </a:rPr>
              <a:t>1.</a:t>
            </a:r>
            <a:r>
              <a:rPr lang="vi-VN" b="1" i="1">
                <a:latin typeface="Times New Roman" panose="02020603050405020304" pitchFamily="18" charset="0"/>
                <a:cs typeface="Times New Roman" panose="02020603050405020304" pitchFamily="18" charset="0"/>
              </a:rPr>
              <a:t>2.</a:t>
            </a:r>
            <a:r>
              <a:rPr lang="en-US" b="1" i="1">
                <a:latin typeface="Times New Roman" panose="02020603050405020304" pitchFamily="18" charset="0"/>
                <a:cs typeface="Times New Roman" panose="02020603050405020304" pitchFamily="18" charset="0"/>
              </a:rPr>
              <a:t> Tính năng kỹ thuật</a:t>
            </a:r>
          </a:p>
        </p:txBody>
      </p:sp>
      <p:sp>
        <p:nvSpPr>
          <p:cNvPr id="5" name="Rectangle 4"/>
          <p:cNvSpPr/>
          <p:nvPr/>
        </p:nvSpPr>
        <p:spPr>
          <a:xfrm>
            <a:off x="0" y="356988"/>
            <a:ext cx="9144000" cy="5032147"/>
          </a:xfrm>
          <a:prstGeom prst="rect">
            <a:avLst/>
          </a:prstGeom>
        </p:spPr>
        <p:txBody>
          <a:bodyPr wrap="square">
            <a:spAutoFit/>
          </a:bodyPr>
          <a:lstStyle/>
          <a:p>
            <a:pPr marL="285750" indent="-285750" algn="just">
              <a:spcAft>
                <a:spcPts val="600"/>
              </a:spcAft>
              <a:buFont typeface="Wingdings" panose="05000000000000000000" pitchFamily="2" charset="2"/>
              <a:buChar char="v"/>
            </a:pPr>
            <a:r>
              <a:rPr lang="vi-VN" sz="1600" b="1">
                <a:solidFill>
                  <a:srgbClr val="000000"/>
                </a:solidFill>
                <a:latin typeface="Times New Roman"/>
                <a:ea typeface="Times New Roman"/>
              </a:rPr>
              <a:t>Truyền thoại</a:t>
            </a:r>
            <a:endParaRPr lang="en-US" sz="1600" b="1" i="1">
              <a:solidFill>
                <a:srgbClr val="000000"/>
              </a:solidFill>
              <a:latin typeface="Times New Roman"/>
              <a:ea typeface="Times New Roman"/>
            </a:endParaRPr>
          </a:p>
          <a:p>
            <a:pPr indent="457200" algn="just">
              <a:spcAft>
                <a:spcPts val="600"/>
              </a:spcAft>
            </a:pPr>
            <a:r>
              <a:rPr lang="vi-VN" sz="1600">
                <a:solidFill>
                  <a:srgbClr val="000000"/>
                </a:solidFill>
                <a:latin typeface="Times New Roman"/>
                <a:ea typeface="Arial"/>
              </a:rPr>
              <a:t>- Thoại rõ</a:t>
            </a:r>
            <a:endParaRPr lang="en-US" sz="1600">
              <a:solidFill>
                <a:srgbClr val="000000"/>
              </a:solidFill>
              <a:latin typeface="Times New Roman"/>
              <a:ea typeface="Arial"/>
            </a:endParaRPr>
          </a:p>
          <a:p>
            <a:pPr indent="457200" algn="just">
              <a:spcAft>
                <a:spcPts val="600"/>
              </a:spcAft>
            </a:pPr>
            <a:r>
              <a:rPr lang="vi-VN" sz="1600">
                <a:solidFill>
                  <a:srgbClr val="000000"/>
                </a:solidFill>
                <a:latin typeface="Times New Roman"/>
                <a:ea typeface="Arial"/>
              </a:rPr>
              <a:t>- Thoại mật</a:t>
            </a:r>
            <a:endParaRPr lang="en-US" sz="1600">
              <a:solidFill>
                <a:srgbClr val="000000"/>
              </a:solidFill>
              <a:latin typeface="Times New Roman"/>
              <a:ea typeface="Arial"/>
            </a:endParaRPr>
          </a:p>
          <a:p>
            <a:pPr indent="457200" algn="just">
              <a:spcAft>
                <a:spcPts val="600"/>
              </a:spcAft>
            </a:pPr>
            <a:r>
              <a:rPr lang="vi-VN" sz="1600">
                <a:solidFill>
                  <a:srgbClr val="000000"/>
                </a:solidFill>
                <a:latin typeface="Times New Roman"/>
                <a:ea typeface="Arial"/>
              </a:rPr>
              <a:t>- Nhảy tần (nhảy tần trung tâm, nhảy tần theo kênh, nhảy tần ngẫu nhiên).</a:t>
            </a:r>
            <a:endParaRPr lang="en-US" sz="1600">
              <a:solidFill>
                <a:srgbClr val="000000"/>
              </a:solidFill>
              <a:latin typeface="Times New Roman"/>
              <a:ea typeface="Arial"/>
            </a:endParaRPr>
          </a:p>
          <a:p>
            <a:pPr indent="457200" algn="just">
              <a:spcAft>
                <a:spcPts val="600"/>
              </a:spcAft>
            </a:pPr>
            <a:r>
              <a:rPr lang="vi-VN" sz="1600">
                <a:solidFill>
                  <a:srgbClr val="000000"/>
                </a:solidFill>
                <a:latin typeface="Times New Roman"/>
                <a:ea typeface="Arial"/>
              </a:rPr>
              <a:t>- </a:t>
            </a:r>
            <a:r>
              <a:rPr lang="en-US" sz="1600">
                <a:solidFill>
                  <a:srgbClr val="000000"/>
                </a:solidFill>
                <a:latin typeface="Times New Roman"/>
                <a:ea typeface="Arial"/>
              </a:rPr>
              <a:t>Chế độ mã hoá thoại: MELP (600 bps, 1200 bps).</a:t>
            </a:r>
          </a:p>
          <a:p>
            <a:pPr indent="457200" algn="just">
              <a:spcAft>
                <a:spcPts val="600"/>
              </a:spcAft>
            </a:pPr>
            <a:r>
              <a:rPr lang="vi-VN" sz="1600">
                <a:solidFill>
                  <a:srgbClr val="000000"/>
                </a:solidFill>
                <a:latin typeface="Times New Roman"/>
                <a:ea typeface="Arial"/>
              </a:rPr>
              <a:t>-</a:t>
            </a:r>
            <a:r>
              <a:rPr lang="en-US" sz="1600">
                <a:solidFill>
                  <a:srgbClr val="000000"/>
                </a:solidFill>
                <a:latin typeface="Times New Roman"/>
                <a:ea typeface="Arial"/>
              </a:rPr>
              <a:t> Mã hóa kênh truyền: AES-256.</a:t>
            </a:r>
          </a:p>
          <a:p>
            <a:pPr indent="457200" algn="just">
              <a:spcAft>
                <a:spcPts val="600"/>
              </a:spcAft>
            </a:pPr>
            <a:r>
              <a:rPr lang="vi-VN" sz="1600">
                <a:solidFill>
                  <a:srgbClr val="000000"/>
                </a:solidFill>
                <a:latin typeface="Times New Roman"/>
                <a:ea typeface="Arial"/>
              </a:rPr>
              <a:t>- </a:t>
            </a:r>
            <a:r>
              <a:rPr lang="en-US" sz="1600">
                <a:solidFill>
                  <a:srgbClr val="000000"/>
                </a:solidFill>
                <a:latin typeface="Times New Roman"/>
                <a:ea typeface="Arial"/>
              </a:rPr>
              <a:t>Tính năng tự động thiết lập kênh truyền ALE: ALE-3G theo chuẩn MIL-STD-188-141B.</a:t>
            </a:r>
          </a:p>
          <a:p>
            <a:pPr indent="457200" algn="just">
              <a:spcAft>
                <a:spcPts val="600"/>
              </a:spcAft>
            </a:pPr>
            <a:r>
              <a:rPr lang="vi-VN" sz="1600">
                <a:solidFill>
                  <a:srgbClr val="000000"/>
                </a:solidFill>
                <a:latin typeface="Times New Roman"/>
                <a:ea typeface="Arial"/>
              </a:rPr>
              <a:t>-</a:t>
            </a:r>
            <a:r>
              <a:rPr lang="en-US" sz="1600">
                <a:solidFill>
                  <a:srgbClr val="000000"/>
                </a:solidFill>
                <a:latin typeface="Times New Roman"/>
                <a:ea typeface="Arial"/>
              </a:rPr>
              <a:t> Định vị: GPS và GLONASS </a:t>
            </a:r>
          </a:p>
          <a:p>
            <a:pPr marL="285750" indent="-285750" algn="just">
              <a:spcAft>
                <a:spcPts val="600"/>
              </a:spcAft>
              <a:buFont typeface="Wingdings" panose="05000000000000000000" pitchFamily="2" charset="2"/>
              <a:buChar char="v"/>
            </a:pPr>
            <a:r>
              <a:rPr lang="vi-VN" sz="1600" b="1">
                <a:solidFill>
                  <a:srgbClr val="000000"/>
                </a:solidFill>
                <a:latin typeface="Times New Roman"/>
                <a:ea typeface="Arial"/>
              </a:rPr>
              <a:t>Truyền số liệu</a:t>
            </a:r>
            <a:endParaRPr lang="en-US" sz="1600">
              <a:solidFill>
                <a:srgbClr val="000000"/>
              </a:solidFill>
              <a:latin typeface="Times New Roman"/>
              <a:ea typeface="Arial"/>
            </a:endParaRPr>
          </a:p>
          <a:p>
            <a:pPr indent="457200" algn="just">
              <a:spcAft>
                <a:spcPts val="600"/>
              </a:spcAft>
            </a:pPr>
            <a:r>
              <a:rPr lang="vi-VN" sz="1600">
                <a:solidFill>
                  <a:srgbClr val="000000"/>
                </a:solidFill>
                <a:latin typeface="Times New Roman"/>
                <a:ea typeface="Arial"/>
              </a:rPr>
              <a:t>-</a:t>
            </a:r>
            <a:r>
              <a:rPr lang="en-US" sz="1600">
                <a:solidFill>
                  <a:srgbClr val="000000"/>
                </a:solidFill>
                <a:latin typeface="Times New Roman"/>
                <a:ea typeface="Arial"/>
              </a:rPr>
              <a:t> Tốc độ truyền số liệu: 75 bps, 150 bps, 300 bps, 600 bps, 1200 bps, 1600 bps, 2400 bps.</a:t>
            </a:r>
          </a:p>
          <a:p>
            <a:pPr indent="457200" algn="just">
              <a:spcAft>
                <a:spcPts val="600"/>
              </a:spcAft>
            </a:pPr>
            <a:r>
              <a:rPr lang="vi-VN" sz="1600">
                <a:solidFill>
                  <a:srgbClr val="000000"/>
                </a:solidFill>
                <a:latin typeface="Times New Roman"/>
                <a:ea typeface="Arial"/>
              </a:rPr>
              <a:t>-</a:t>
            </a:r>
            <a:r>
              <a:rPr lang="en-US" sz="1600">
                <a:solidFill>
                  <a:srgbClr val="000000"/>
                </a:solidFill>
                <a:latin typeface="Times New Roman"/>
                <a:ea typeface="Arial"/>
              </a:rPr>
              <a:t> Có chức năng tự động yêu cầu phát lại để thông báo cho người sử dụng khi đường truyền bị lỗi.</a:t>
            </a:r>
          </a:p>
          <a:p>
            <a:pPr algn="just">
              <a:spcAft>
                <a:spcPts val="600"/>
              </a:spcAft>
            </a:pPr>
            <a:r>
              <a:rPr lang="vi-VN" sz="1600">
                <a:solidFill>
                  <a:srgbClr val="000000"/>
                </a:solidFill>
                <a:latin typeface="Times New Roman"/>
                <a:ea typeface="Arial"/>
              </a:rPr>
              <a:t>          - </a:t>
            </a:r>
            <a:r>
              <a:rPr lang="en-US" sz="1600">
                <a:solidFill>
                  <a:srgbClr val="000000"/>
                </a:solidFill>
                <a:latin typeface="Times New Roman"/>
                <a:ea typeface="Arial"/>
              </a:rPr>
              <a:t>Loại dữ liệu truyền: Tệp văn bản (.txt), ảnh (.bmp, .jpeg). Kích thước tệp truyền đến 100 kB.</a:t>
            </a:r>
            <a:endParaRPr lang="vi-VN" sz="1600">
              <a:solidFill>
                <a:srgbClr val="000000"/>
              </a:solidFill>
              <a:latin typeface="Times New Roman"/>
              <a:ea typeface="Arial"/>
            </a:endParaRPr>
          </a:p>
          <a:p>
            <a:pPr marL="285750" lvl="0" indent="-285750" algn="just">
              <a:spcAft>
                <a:spcPts val="600"/>
              </a:spcAft>
              <a:buFont typeface="Wingdings" panose="05000000000000000000" pitchFamily="2" charset="2"/>
              <a:buChar char="v"/>
            </a:pPr>
            <a:r>
              <a:rPr lang="vi-VN" sz="1600" b="1">
                <a:solidFill>
                  <a:srgbClr val="000000"/>
                </a:solidFill>
                <a:latin typeface="Times New Roman"/>
                <a:ea typeface="Times New Roman"/>
              </a:rPr>
              <a:t>Kết nối</a:t>
            </a:r>
            <a:endParaRPr lang="en-US" sz="1600" b="1" i="1">
              <a:solidFill>
                <a:srgbClr val="000000"/>
              </a:solidFill>
              <a:latin typeface="Times New Roman"/>
              <a:ea typeface="Times New Roman"/>
            </a:endParaRPr>
          </a:p>
          <a:p>
            <a:pPr lvl="0" algn="just"/>
            <a:r>
              <a:rPr lang="vi-VN" sz="1600">
                <a:solidFill>
                  <a:srgbClr val="000000"/>
                </a:solidFill>
                <a:latin typeface="Times New Roman"/>
                <a:ea typeface="Arial"/>
              </a:rPr>
              <a:t>          - Xe có khả năng kết nối với các hệ thống như: hệ thống VTĐsn, hệ thống VTĐscn, hệ thống điện thoại  PSTN, hệ thống Trunking, hệ thống Satcom, hệ thống TETRA, bộ đàm tần số UHF/VHF…</a:t>
            </a:r>
            <a:endParaRPr lang="en-US" sz="1600">
              <a:solidFill>
                <a:srgbClr val="000000"/>
              </a:solidFill>
              <a:latin typeface="Times New Roman"/>
              <a:ea typeface="Arial"/>
            </a:endParaRPr>
          </a:p>
          <a:p>
            <a:pPr marL="285750" indent="-285750" algn="just">
              <a:spcAft>
                <a:spcPts val="600"/>
              </a:spcAft>
              <a:buFontTx/>
              <a:buChar char="-"/>
            </a:pPr>
            <a:endParaRPr lang="en-US" sz="1600">
              <a:solidFill>
                <a:srgbClr val="000000"/>
              </a:solidFill>
              <a:effectLst/>
              <a:latin typeface="Times New Roman"/>
              <a:ea typeface="Arial"/>
            </a:endParaRPr>
          </a:p>
        </p:txBody>
      </p:sp>
    </p:spTree>
    <p:extLst>
      <p:ext uri="{BB962C8B-B14F-4D97-AF65-F5344CB8AC3E}">
        <p14:creationId xmlns:p14="http://schemas.microsoft.com/office/powerpoint/2010/main" val="18004583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33350"/>
            <a:ext cx="9144000" cy="4508927"/>
          </a:xfrm>
          <a:prstGeom prst="rect">
            <a:avLst/>
          </a:prstGeom>
        </p:spPr>
        <p:txBody>
          <a:bodyPr wrap="square">
            <a:spAutoFit/>
          </a:bodyPr>
          <a:lstStyle/>
          <a:p>
            <a:pPr marL="285750" indent="-285750" algn="just">
              <a:spcAft>
                <a:spcPts val="600"/>
              </a:spcAft>
              <a:buFont typeface="Wingdings" panose="05000000000000000000" pitchFamily="2" charset="2"/>
              <a:buChar char="v"/>
            </a:pPr>
            <a:r>
              <a:rPr lang="vi-VN" sz="1600" b="1">
                <a:solidFill>
                  <a:srgbClr val="000000"/>
                </a:solidFill>
                <a:latin typeface="Times New Roman"/>
                <a:ea typeface="Times New Roman"/>
              </a:rPr>
              <a:t>Kích thước xe</a:t>
            </a:r>
            <a:endParaRPr lang="en-US" sz="1600" b="1" i="1">
              <a:solidFill>
                <a:srgbClr val="000000"/>
              </a:solidFill>
              <a:latin typeface="Times New Roman"/>
              <a:ea typeface="Times New Roman"/>
            </a:endParaRPr>
          </a:p>
          <a:p>
            <a:pPr indent="457200" algn="just">
              <a:spcAft>
                <a:spcPts val="600"/>
              </a:spcAft>
            </a:pPr>
            <a:r>
              <a:rPr lang="vi-VN" sz="1600">
                <a:latin typeface="Times New Roman"/>
                <a:ea typeface="Arial"/>
              </a:rPr>
              <a:t>- Dài </a:t>
            </a:r>
            <a:r>
              <a:rPr lang="vi-VN" sz="1600">
                <a:latin typeface="Times New Roman"/>
                <a:ea typeface="Arial"/>
                <a:sym typeface="Symbol"/>
              </a:rPr>
              <a:t></a:t>
            </a:r>
            <a:r>
              <a:rPr lang="vi-VN" sz="1600">
                <a:latin typeface="Times New Roman"/>
                <a:ea typeface="Arial"/>
              </a:rPr>
              <a:t> Rộng </a:t>
            </a:r>
            <a:r>
              <a:rPr lang="vi-VN" sz="1600">
                <a:latin typeface="Times New Roman"/>
                <a:ea typeface="Arial"/>
                <a:sym typeface="Symbol"/>
              </a:rPr>
              <a:t></a:t>
            </a:r>
            <a:r>
              <a:rPr lang="vi-VN" sz="1600">
                <a:latin typeface="Times New Roman"/>
                <a:ea typeface="Arial"/>
              </a:rPr>
              <a:t> Cao = 5950mm </a:t>
            </a:r>
            <a:r>
              <a:rPr lang="vi-VN" sz="1600">
                <a:latin typeface="Times New Roman"/>
                <a:ea typeface="Arial"/>
                <a:sym typeface="Symbol"/>
              </a:rPr>
              <a:t></a:t>
            </a:r>
            <a:r>
              <a:rPr lang="vi-VN" sz="1600">
                <a:latin typeface="Times New Roman"/>
                <a:ea typeface="Arial"/>
              </a:rPr>
              <a:t> 2400mm </a:t>
            </a:r>
            <a:r>
              <a:rPr lang="vi-VN" sz="1600">
                <a:latin typeface="Times New Roman"/>
                <a:ea typeface="Arial"/>
                <a:sym typeface="Symbol"/>
              </a:rPr>
              <a:t></a:t>
            </a:r>
            <a:r>
              <a:rPr lang="vi-VN" sz="1600">
                <a:latin typeface="Times New Roman"/>
                <a:ea typeface="Arial"/>
              </a:rPr>
              <a:t> 2580mm</a:t>
            </a:r>
            <a:endParaRPr lang="en-US" sz="1600">
              <a:latin typeface="Times New Roman"/>
              <a:ea typeface="Arial"/>
            </a:endParaRPr>
          </a:p>
          <a:p>
            <a:pPr marL="285750" indent="-285750" algn="just">
              <a:spcAft>
                <a:spcPts val="600"/>
              </a:spcAft>
              <a:buFont typeface="Wingdings" panose="05000000000000000000" pitchFamily="2" charset="2"/>
              <a:buChar char="v"/>
            </a:pPr>
            <a:r>
              <a:rPr lang="vi-VN" sz="1600" b="1">
                <a:solidFill>
                  <a:srgbClr val="000000"/>
                </a:solidFill>
                <a:latin typeface="Times New Roman"/>
                <a:ea typeface="Times New Roman"/>
              </a:rPr>
              <a:t>Cự ly liên lạc</a:t>
            </a:r>
            <a:endParaRPr lang="en-US" sz="1600" b="1" i="1">
              <a:solidFill>
                <a:srgbClr val="000000"/>
              </a:solidFill>
              <a:latin typeface="Times New Roman"/>
              <a:ea typeface="Times New Roman"/>
            </a:endParaRPr>
          </a:p>
          <a:p>
            <a:pPr algn="just"/>
            <a:r>
              <a:rPr lang="vi-VN" sz="1600">
                <a:solidFill>
                  <a:srgbClr val="000000"/>
                </a:solidFill>
                <a:latin typeface="Times New Roman"/>
                <a:ea typeface="Arial"/>
              </a:rPr>
              <a:t>         - Khi sử dụng máy VTĐsn VRS-631/S </a:t>
            </a:r>
            <a:r>
              <a:rPr lang="en-US" sz="1600">
                <a:solidFill>
                  <a:srgbClr val="000000"/>
                </a:solidFill>
                <a:latin typeface="Times New Roman"/>
                <a:ea typeface="Arial"/>
              </a:rPr>
              <a:t>Cự ly liên lạc trong điều kiện không bị che khuất:</a:t>
            </a:r>
          </a:p>
          <a:p>
            <a:pPr algn="just"/>
            <a:r>
              <a:rPr lang="en-US" sz="1600">
                <a:solidFill>
                  <a:srgbClr val="000000"/>
                </a:solidFill>
                <a:latin typeface="Times New Roman"/>
                <a:ea typeface="Arial"/>
              </a:rPr>
              <a:t> </a:t>
            </a:r>
            <a:r>
              <a:rPr lang="vi-VN" sz="1600">
                <a:solidFill>
                  <a:srgbClr val="000000"/>
                </a:solidFill>
                <a:latin typeface="Times New Roman"/>
                <a:ea typeface="Arial"/>
              </a:rPr>
              <a:t>	</a:t>
            </a:r>
            <a:r>
              <a:rPr lang="en-US" sz="1600">
                <a:solidFill>
                  <a:srgbClr val="000000"/>
                </a:solidFill>
                <a:latin typeface="Times New Roman"/>
                <a:ea typeface="Arial"/>
                <a:sym typeface="Symbol"/>
              </a:rPr>
              <a:t></a:t>
            </a:r>
            <a:r>
              <a:rPr lang="en-US" sz="1600">
                <a:solidFill>
                  <a:srgbClr val="000000"/>
                </a:solidFill>
                <a:latin typeface="Times New Roman"/>
                <a:ea typeface="Arial"/>
              </a:rPr>
              <a:t> Ăng ten cần loại 3 m: ≥ 300 km.</a:t>
            </a:r>
          </a:p>
          <a:p>
            <a:pPr marL="457200" marR="0" indent="457200" algn="just">
              <a:spcBef>
                <a:spcPts val="0"/>
              </a:spcBef>
              <a:spcAft>
                <a:spcPts val="0"/>
              </a:spcAft>
            </a:pPr>
            <a:r>
              <a:rPr lang="en-US" sz="1600">
                <a:solidFill>
                  <a:srgbClr val="000000"/>
                </a:solidFill>
                <a:latin typeface="Times New Roman"/>
                <a:ea typeface="Arial"/>
                <a:sym typeface="Symbol"/>
              </a:rPr>
              <a:t></a:t>
            </a:r>
            <a:r>
              <a:rPr lang="en-US" sz="1600">
                <a:solidFill>
                  <a:srgbClr val="000000"/>
                </a:solidFill>
                <a:latin typeface="Times New Roman"/>
                <a:ea typeface="Arial"/>
              </a:rPr>
              <a:t> Ăng ten hai cực: ≥ 1000 km.</a:t>
            </a:r>
          </a:p>
          <a:p>
            <a:pPr algn="just"/>
            <a:r>
              <a:rPr lang="en-US" sz="1600">
                <a:solidFill>
                  <a:srgbClr val="000000"/>
                </a:solidFill>
                <a:latin typeface="Times New Roman"/>
                <a:ea typeface="Arial"/>
              </a:rPr>
              <a:t> </a:t>
            </a:r>
            <a:r>
              <a:rPr lang="vi-VN" sz="1600">
                <a:solidFill>
                  <a:srgbClr val="000000"/>
                </a:solidFill>
                <a:latin typeface="Times New Roman"/>
                <a:ea typeface="Arial"/>
              </a:rPr>
              <a:t>	</a:t>
            </a:r>
            <a:r>
              <a:rPr lang="en-US" sz="1600">
                <a:solidFill>
                  <a:srgbClr val="000000"/>
                </a:solidFill>
                <a:latin typeface="Times New Roman"/>
                <a:ea typeface="Arial"/>
                <a:sym typeface="Symbol"/>
              </a:rPr>
              <a:t></a:t>
            </a:r>
            <a:r>
              <a:rPr lang="en-US" sz="1600">
                <a:solidFill>
                  <a:srgbClr val="000000"/>
                </a:solidFill>
                <a:latin typeface="Times New Roman"/>
                <a:ea typeface="Arial"/>
              </a:rPr>
              <a:t> Ăng ten chếch: ≥ 500 km.</a:t>
            </a:r>
          </a:p>
          <a:p>
            <a:pPr algn="just"/>
            <a:r>
              <a:rPr lang="vi-VN" sz="1600">
                <a:solidFill>
                  <a:srgbClr val="000000"/>
                </a:solidFill>
                <a:latin typeface="Times New Roman"/>
                <a:ea typeface="Arial"/>
              </a:rPr>
              <a:t>         - Khi sử dụng máy VTĐsn mang xách VRU-611:</a:t>
            </a:r>
            <a:endParaRPr lang="en-US" sz="1600">
              <a:solidFill>
                <a:srgbClr val="000000"/>
              </a:solidFill>
              <a:latin typeface="Times New Roman"/>
              <a:ea typeface="Arial"/>
            </a:endParaRPr>
          </a:p>
          <a:p>
            <a:pPr algn="just"/>
            <a:r>
              <a:rPr lang="vi-VN" sz="1600">
                <a:solidFill>
                  <a:srgbClr val="000000"/>
                </a:solidFill>
                <a:latin typeface="Times New Roman"/>
                <a:ea typeface="Arial"/>
              </a:rPr>
              <a:t>	+ Ăng ten</a:t>
            </a:r>
            <a:r>
              <a:rPr lang="pt-BR" sz="1600">
                <a:solidFill>
                  <a:srgbClr val="000000"/>
                </a:solidFill>
                <a:latin typeface="Times New Roman"/>
                <a:ea typeface="Arial"/>
              </a:rPr>
              <a:t> cần 2,4 m cự ly liên lạc tới 7 km;</a:t>
            </a:r>
            <a:endParaRPr lang="en-US" sz="1600">
              <a:solidFill>
                <a:srgbClr val="000000"/>
              </a:solidFill>
              <a:latin typeface="Times New Roman"/>
              <a:ea typeface="Arial"/>
            </a:endParaRPr>
          </a:p>
          <a:p>
            <a:pPr marL="457200" marR="0" indent="457200" algn="just">
              <a:spcBef>
                <a:spcPts val="0"/>
              </a:spcBef>
              <a:spcAft>
                <a:spcPts val="0"/>
              </a:spcAft>
            </a:pPr>
            <a:r>
              <a:rPr lang="vi-VN" sz="1600">
                <a:solidFill>
                  <a:srgbClr val="000000"/>
                </a:solidFill>
                <a:latin typeface="Times New Roman"/>
                <a:ea typeface="Arial"/>
              </a:rPr>
              <a:t>+ Ăng ten</a:t>
            </a:r>
            <a:r>
              <a:rPr lang="pt-BR" sz="1600">
                <a:solidFill>
                  <a:srgbClr val="000000"/>
                </a:solidFill>
                <a:latin typeface="Times New Roman"/>
                <a:ea typeface="Arial"/>
              </a:rPr>
              <a:t> dây 15 m mắc chếch cự ly liên lạc tới 200 km;</a:t>
            </a:r>
            <a:endParaRPr lang="vi-VN" sz="1600">
              <a:solidFill>
                <a:srgbClr val="000000"/>
              </a:solidFill>
              <a:latin typeface="Times New Roman"/>
              <a:ea typeface="Arial"/>
            </a:endParaRPr>
          </a:p>
          <a:p>
            <a:pPr marL="457200" marR="0" indent="457200" algn="just">
              <a:spcBef>
                <a:spcPts val="0"/>
              </a:spcBef>
              <a:spcAft>
                <a:spcPts val="0"/>
              </a:spcAft>
            </a:pPr>
            <a:r>
              <a:rPr lang="vi-VN" sz="1600">
                <a:solidFill>
                  <a:srgbClr val="000000"/>
                </a:solidFill>
                <a:latin typeface="Times New Roman"/>
                <a:ea typeface="Arial"/>
              </a:rPr>
              <a:t>+ Ăng ten</a:t>
            </a:r>
            <a:r>
              <a:rPr lang="pt-BR" sz="1600">
                <a:solidFill>
                  <a:srgbClr val="000000"/>
                </a:solidFill>
                <a:latin typeface="Times New Roman"/>
                <a:ea typeface="Arial"/>
              </a:rPr>
              <a:t> 2 cực 44 m cự ly liên lạc tới 500 km.</a:t>
            </a:r>
            <a:endParaRPr lang="en-US" sz="1600">
              <a:solidFill>
                <a:srgbClr val="000000"/>
              </a:solidFill>
              <a:latin typeface="Times New Roman"/>
              <a:ea typeface="Arial"/>
            </a:endParaRPr>
          </a:p>
          <a:p>
            <a:pPr algn="just"/>
            <a:r>
              <a:rPr lang="vi-VN" sz="1600">
                <a:solidFill>
                  <a:srgbClr val="000000"/>
                </a:solidFill>
                <a:latin typeface="Times New Roman"/>
                <a:ea typeface="Arial"/>
              </a:rPr>
              <a:t>         - Khi sử dụng máy VTĐscn mang xách VRU-812:</a:t>
            </a:r>
            <a:endParaRPr lang="en-US" sz="1600">
              <a:solidFill>
                <a:srgbClr val="000000"/>
              </a:solidFill>
              <a:latin typeface="Times New Roman"/>
              <a:ea typeface="Arial"/>
            </a:endParaRPr>
          </a:p>
          <a:p>
            <a:pPr algn="just"/>
            <a:r>
              <a:rPr lang="vi-VN" sz="1600">
                <a:solidFill>
                  <a:srgbClr val="000000"/>
                </a:solidFill>
                <a:latin typeface="Times New Roman"/>
                <a:ea typeface="Arial"/>
              </a:rPr>
              <a:t>	</a:t>
            </a:r>
            <a:r>
              <a:rPr lang="it-IT" sz="1600">
                <a:solidFill>
                  <a:srgbClr val="000000"/>
                </a:solidFill>
                <a:latin typeface="Times New Roman"/>
                <a:ea typeface="Arial"/>
              </a:rPr>
              <a:t>+ Anten cần 0,9 m (lá lúa): Cự ly liên lạc khoảng 5 km;</a:t>
            </a:r>
            <a:endParaRPr lang="en-US" sz="1600">
              <a:solidFill>
                <a:srgbClr val="000000"/>
              </a:solidFill>
              <a:latin typeface="Times New Roman"/>
              <a:ea typeface="Arial"/>
            </a:endParaRPr>
          </a:p>
          <a:p>
            <a:pPr algn="just"/>
            <a:r>
              <a:rPr lang="it-IT" sz="1600">
                <a:solidFill>
                  <a:srgbClr val="000000"/>
                </a:solidFill>
                <a:latin typeface="Times New Roman"/>
                <a:ea typeface="Arial"/>
              </a:rPr>
              <a:t>	+ Anten cần 2,4 m: Cự ly liên lạc khoảng 8 km;</a:t>
            </a:r>
            <a:endParaRPr lang="en-US" sz="1600">
              <a:solidFill>
                <a:srgbClr val="000000"/>
              </a:solidFill>
              <a:latin typeface="Times New Roman"/>
              <a:ea typeface="Arial"/>
            </a:endParaRPr>
          </a:p>
          <a:p>
            <a:pPr marL="457200" marR="0" indent="457200" algn="just">
              <a:spcBef>
                <a:spcPts val="0"/>
              </a:spcBef>
              <a:spcAft>
                <a:spcPts val="0"/>
              </a:spcAft>
            </a:pPr>
            <a:r>
              <a:rPr lang="it-IT" sz="1600">
                <a:solidFill>
                  <a:srgbClr val="000000"/>
                </a:solidFill>
                <a:latin typeface="Times New Roman"/>
                <a:ea typeface="Arial"/>
              </a:rPr>
              <a:t>+ Anten cần 3,0 m gắn trên xe: Cự ly liên lạc khoảng 20 km;</a:t>
            </a:r>
            <a:endParaRPr lang="en-US" sz="1600">
              <a:solidFill>
                <a:srgbClr val="000000"/>
              </a:solidFill>
              <a:latin typeface="Times New Roman"/>
              <a:ea typeface="Arial"/>
            </a:endParaRPr>
          </a:p>
          <a:p>
            <a:pPr algn="just"/>
            <a:r>
              <a:rPr lang="it-IT" sz="1600">
                <a:solidFill>
                  <a:srgbClr val="000000"/>
                </a:solidFill>
                <a:latin typeface="Times New Roman"/>
                <a:ea typeface="Arial"/>
              </a:rPr>
              <a:t>	+ Anten sóng chạy: Cự ly liên lạc khoảng 25 km.     </a:t>
            </a:r>
            <a:endParaRPr lang="en-US" sz="1600">
              <a:solidFill>
                <a:srgbClr val="000000"/>
              </a:solidFill>
              <a:latin typeface="Times New Roman"/>
              <a:ea typeface="Arial"/>
            </a:endParaRPr>
          </a:p>
          <a:p>
            <a:pPr algn="just"/>
            <a:r>
              <a:rPr lang="vi-VN" sz="1600">
                <a:solidFill>
                  <a:srgbClr val="000000"/>
                </a:solidFill>
                <a:latin typeface="Times New Roman"/>
                <a:ea typeface="Arial"/>
              </a:rPr>
              <a:t> </a:t>
            </a:r>
            <a:endParaRPr lang="en-US" sz="1600">
              <a:solidFill>
                <a:srgbClr val="000000"/>
              </a:solidFill>
              <a:effectLst/>
              <a:latin typeface="Times New Roman"/>
              <a:ea typeface="Arial"/>
            </a:endParaRPr>
          </a:p>
        </p:txBody>
      </p:sp>
    </p:spTree>
    <p:extLst>
      <p:ext uri="{BB962C8B-B14F-4D97-AF65-F5344CB8AC3E}">
        <p14:creationId xmlns:p14="http://schemas.microsoft.com/office/powerpoint/2010/main" val="2522125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898" y="0"/>
            <a:ext cx="2527295" cy="369332"/>
          </a:xfrm>
          <a:prstGeom prst="rect">
            <a:avLst/>
          </a:prstGeom>
        </p:spPr>
        <p:txBody>
          <a:bodyPr wrap="none">
            <a:spAutoFit/>
          </a:bodyPr>
          <a:lstStyle/>
          <a:p>
            <a:r>
              <a:rPr lang="en-US" b="1">
                <a:solidFill>
                  <a:srgbClr val="0070C0"/>
                </a:solidFill>
                <a:latin typeface="Times New Roman" panose="02020603050405020304" pitchFamily="18" charset="0"/>
                <a:cs typeface="Times New Roman" panose="02020603050405020304" pitchFamily="18" charset="0"/>
              </a:rPr>
              <a:t>2. Thành phần đồng bộ </a:t>
            </a:r>
            <a:endParaRPr lang="en-US" b="1">
              <a:solidFill>
                <a:srgbClr val="0070C0"/>
              </a:solidFill>
            </a:endParaRPr>
          </a:p>
        </p:txBody>
      </p:sp>
      <p:graphicFrame>
        <p:nvGraphicFramePr>
          <p:cNvPr id="3" name="Table 2"/>
          <p:cNvGraphicFramePr>
            <a:graphicFrameLocks noGrp="1"/>
          </p:cNvGraphicFramePr>
          <p:nvPr>
            <p:extLst>
              <p:ext uri="{D42A27DB-BD31-4B8C-83A1-F6EECF244321}">
                <p14:modId xmlns:p14="http://schemas.microsoft.com/office/powerpoint/2010/main" val="2446684843"/>
              </p:ext>
            </p:extLst>
          </p:nvPr>
        </p:nvGraphicFramePr>
        <p:xfrm>
          <a:off x="457200" y="438150"/>
          <a:ext cx="3657600" cy="4114797"/>
        </p:xfrm>
        <a:graphic>
          <a:graphicData uri="http://schemas.openxmlformats.org/drawingml/2006/table">
            <a:tbl>
              <a:tblPr firstRow="1" firstCol="1" bandRow="1"/>
              <a:tblGrid>
                <a:gridCol w="326065">
                  <a:extLst>
                    <a:ext uri="{9D8B030D-6E8A-4147-A177-3AD203B41FA5}">
                      <a16:colId xmlns:a16="http://schemas.microsoft.com/office/drawing/2014/main" val="20000"/>
                    </a:ext>
                  </a:extLst>
                </a:gridCol>
                <a:gridCol w="1772093">
                  <a:extLst>
                    <a:ext uri="{9D8B030D-6E8A-4147-A177-3AD203B41FA5}">
                      <a16:colId xmlns:a16="http://schemas.microsoft.com/office/drawing/2014/main" val="20001"/>
                    </a:ext>
                  </a:extLst>
                </a:gridCol>
                <a:gridCol w="460745">
                  <a:extLst>
                    <a:ext uri="{9D8B030D-6E8A-4147-A177-3AD203B41FA5}">
                      <a16:colId xmlns:a16="http://schemas.microsoft.com/office/drawing/2014/main" val="20002"/>
                    </a:ext>
                  </a:extLst>
                </a:gridCol>
                <a:gridCol w="567069">
                  <a:extLst>
                    <a:ext uri="{9D8B030D-6E8A-4147-A177-3AD203B41FA5}">
                      <a16:colId xmlns:a16="http://schemas.microsoft.com/office/drawing/2014/main" val="20003"/>
                    </a:ext>
                  </a:extLst>
                </a:gridCol>
                <a:gridCol w="531628">
                  <a:extLst>
                    <a:ext uri="{9D8B030D-6E8A-4147-A177-3AD203B41FA5}">
                      <a16:colId xmlns:a16="http://schemas.microsoft.com/office/drawing/2014/main" val="20004"/>
                    </a:ext>
                  </a:extLst>
                </a:gridCol>
              </a:tblGrid>
              <a:tr h="132735">
                <a:tc>
                  <a:txBody>
                    <a:bodyPr/>
                    <a:lstStyle/>
                    <a:p>
                      <a:pPr marL="0" marR="0" algn="ctr">
                        <a:spcBef>
                          <a:spcPts val="0"/>
                        </a:spcBef>
                        <a:spcAft>
                          <a:spcPts val="600"/>
                        </a:spcAft>
                      </a:pPr>
                      <a:r>
                        <a:rPr lang="de-DE" sz="800" b="1">
                          <a:solidFill>
                            <a:srgbClr val="000000"/>
                          </a:solidFill>
                          <a:effectLst/>
                          <a:latin typeface="Times New Roman"/>
                          <a:ea typeface="Arial"/>
                        </a:rPr>
                        <a:t>STT</a:t>
                      </a:r>
                      <a:endParaRPr lang="en-US" sz="700">
                        <a:solidFill>
                          <a:srgbClr val="000000"/>
                        </a:solidFill>
                        <a:effectLst/>
                        <a:latin typeface="Times New Roman"/>
                        <a:ea typeface="Arial"/>
                      </a:endParaRPr>
                    </a:p>
                  </a:txBody>
                  <a:tcPr marL="37619" marR="376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b="1">
                          <a:solidFill>
                            <a:srgbClr val="000000"/>
                          </a:solidFill>
                          <a:effectLst/>
                          <a:latin typeface="Times New Roman"/>
                          <a:ea typeface="Arial"/>
                        </a:rPr>
                        <a:t>Tên trang thiết bị</a:t>
                      </a:r>
                      <a:endParaRPr lang="en-US" sz="700">
                        <a:solidFill>
                          <a:srgbClr val="000000"/>
                        </a:solidFill>
                        <a:effectLst/>
                        <a:latin typeface="Times New Roman"/>
                        <a:ea typeface="Arial"/>
                      </a:endParaRPr>
                    </a:p>
                  </a:txBody>
                  <a:tcPr marL="37619" marR="376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b="1">
                          <a:solidFill>
                            <a:srgbClr val="000000"/>
                          </a:solidFill>
                          <a:effectLst/>
                          <a:latin typeface="Times New Roman"/>
                          <a:ea typeface="Arial"/>
                        </a:rPr>
                        <a:t>Đơn vị</a:t>
                      </a:r>
                      <a:endParaRPr lang="en-US" sz="700">
                        <a:solidFill>
                          <a:srgbClr val="000000"/>
                        </a:solidFill>
                        <a:effectLst/>
                        <a:latin typeface="Times New Roman"/>
                        <a:ea typeface="Arial"/>
                      </a:endParaRPr>
                    </a:p>
                  </a:txBody>
                  <a:tcPr marL="37619" marR="376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b="1">
                          <a:solidFill>
                            <a:srgbClr val="000000"/>
                          </a:solidFill>
                          <a:effectLst/>
                          <a:latin typeface="Times New Roman"/>
                          <a:ea typeface="Arial"/>
                        </a:rPr>
                        <a:t>Số lượng</a:t>
                      </a:r>
                      <a:endParaRPr lang="en-US" sz="700">
                        <a:solidFill>
                          <a:srgbClr val="000000"/>
                        </a:solidFill>
                        <a:effectLst/>
                        <a:latin typeface="Times New Roman"/>
                        <a:ea typeface="Arial"/>
                      </a:endParaRPr>
                    </a:p>
                  </a:txBody>
                  <a:tcPr marL="37619" marR="376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b="1">
                          <a:solidFill>
                            <a:srgbClr val="000000"/>
                          </a:solidFill>
                          <a:effectLst/>
                          <a:latin typeface="Times New Roman"/>
                          <a:ea typeface="Arial"/>
                        </a:rPr>
                        <a:t>Ghi chú</a:t>
                      </a:r>
                      <a:endParaRPr lang="en-US" sz="700">
                        <a:solidFill>
                          <a:srgbClr val="000000"/>
                        </a:solidFill>
                        <a:effectLst/>
                        <a:latin typeface="Times New Roman"/>
                        <a:ea typeface="Arial"/>
                      </a:endParaRPr>
                    </a:p>
                  </a:txBody>
                  <a:tcPr marL="37619" marR="376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65472">
                <a:tc>
                  <a:txBody>
                    <a:bodyPr/>
                    <a:lstStyle/>
                    <a:p>
                      <a:pPr marL="0" marR="0" algn="ctr">
                        <a:spcBef>
                          <a:spcPts val="0"/>
                        </a:spcBef>
                        <a:spcAft>
                          <a:spcPts val="600"/>
                        </a:spcAft>
                      </a:pPr>
                      <a:r>
                        <a:rPr lang="de-DE" sz="800">
                          <a:solidFill>
                            <a:srgbClr val="000000"/>
                          </a:solidFill>
                          <a:effectLst/>
                          <a:latin typeface="Times New Roman"/>
                          <a:ea typeface="Arial"/>
                        </a:rPr>
                        <a:t>1</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Máy VTĐ sóng ngắn 125W nhảy tần</a:t>
                      </a:r>
                      <a:endParaRPr lang="en-US" sz="700">
                        <a:solidFill>
                          <a:srgbClr val="000000"/>
                        </a:solidFill>
                        <a:effectLst/>
                        <a:latin typeface="Times New Roman"/>
                        <a:ea typeface="Arial"/>
                      </a:endParaRPr>
                    </a:p>
                  </a:txBody>
                  <a:tcPr marL="37619" marR="376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Bộ</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01</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 </a:t>
                      </a:r>
                      <a:endParaRPr lang="en-US" sz="700">
                        <a:solidFill>
                          <a:srgbClr val="000000"/>
                        </a:solidFill>
                        <a:effectLst/>
                        <a:latin typeface="Times New Roman"/>
                        <a:ea typeface="Arial"/>
                      </a:endParaRPr>
                    </a:p>
                  </a:txBody>
                  <a:tcPr marL="37619" marR="376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65472">
                <a:tc>
                  <a:txBody>
                    <a:bodyPr/>
                    <a:lstStyle/>
                    <a:p>
                      <a:pPr marL="0" marR="0" algn="ctr">
                        <a:spcBef>
                          <a:spcPts val="0"/>
                        </a:spcBef>
                        <a:spcAft>
                          <a:spcPts val="600"/>
                        </a:spcAft>
                      </a:pPr>
                      <a:r>
                        <a:rPr lang="de-DE" sz="800">
                          <a:solidFill>
                            <a:srgbClr val="000000"/>
                          </a:solidFill>
                          <a:effectLst/>
                          <a:latin typeface="Times New Roman"/>
                          <a:ea typeface="Arial"/>
                        </a:rPr>
                        <a:t>2</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Máy VTĐ sóng ngắn 20W mang xách</a:t>
                      </a:r>
                      <a:endParaRPr lang="en-US" sz="700">
                        <a:solidFill>
                          <a:srgbClr val="000000"/>
                        </a:solidFill>
                        <a:effectLst/>
                        <a:latin typeface="Times New Roman"/>
                        <a:ea typeface="Arial"/>
                      </a:endParaRPr>
                    </a:p>
                  </a:txBody>
                  <a:tcPr marL="37619" marR="376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Bộ</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01</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 </a:t>
                      </a:r>
                      <a:endParaRPr lang="en-US" sz="700">
                        <a:solidFill>
                          <a:srgbClr val="000000"/>
                        </a:solidFill>
                        <a:effectLst/>
                        <a:latin typeface="Times New Roman"/>
                        <a:ea typeface="Arial"/>
                      </a:endParaRPr>
                    </a:p>
                  </a:txBody>
                  <a:tcPr marL="37619" marR="376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65472">
                <a:tc>
                  <a:txBody>
                    <a:bodyPr/>
                    <a:lstStyle/>
                    <a:p>
                      <a:pPr marL="0" marR="0" algn="ctr">
                        <a:spcBef>
                          <a:spcPts val="0"/>
                        </a:spcBef>
                        <a:spcAft>
                          <a:spcPts val="600"/>
                        </a:spcAft>
                      </a:pPr>
                      <a:r>
                        <a:rPr lang="de-DE" sz="800">
                          <a:solidFill>
                            <a:srgbClr val="000000"/>
                          </a:solidFill>
                          <a:effectLst/>
                          <a:latin typeface="Times New Roman"/>
                          <a:ea typeface="Arial"/>
                        </a:rPr>
                        <a:t>3</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Máy VTĐ sóng cực ngắn 50W nhảy tần</a:t>
                      </a:r>
                      <a:endParaRPr lang="en-US" sz="700">
                        <a:solidFill>
                          <a:srgbClr val="000000"/>
                        </a:solidFill>
                        <a:effectLst/>
                        <a:latin typeface="Times New Roman"/>
                        <a:ea typeface="Arial"/>
                      </a:endParaRPr>
                    </a:p>
                  </a:txBody>
                  <a:tcPr marL="37619" marR="376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Bộ</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01</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 </a:t>
                      </a:r>
                      <a:endParaRPr lang="en-US" sz="700">
                        <a:solidFill>
                          <a:srgbClr val="000000"/>
                        </a:solidFill>
                        <a:effectLst/>
                        <a:latin typeface="Times New Roman"/>
                        <a:ea typeface="Arial"/>
                      </a:endParaRPr>
                    </a:p>
                  </a:txBody>
                  <a:tcPr marL="37619" marR="376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65472">
                <a:tc>
                  <a:txBody>
                    <a:bodyPr/>
                    <a:lstStyle/>
                    <a:p>
                      <a:pPr marL="0" marR="0" algn="ctr">
                        <a:spcBef>
                          <a:spcPts val="0"/>
                        </a:spcBef>
                        <a:spcAft>
                          <a:spcPts val="600"/>
                        </a:spcAft>
                      </a:pPr>
                      <a:r>
                        <a:rPr lang="de-DE" sz="800">
                          <a:solidFill>
                            <a:srgbClr val="000000"/>
                          </a:solidFill>
                          <a:effectLst/>
                          <a:latin typeface="Times New Roman"/>
                          <a:ea typeface="Arial"/>
                        </a:rPr>
                        <a:t>4</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Máy VTĐ sóng cực ngắn 10W nhảy tần, mang xách</a:t>
                      </a:r>
                      <a:endParaRPr lang="en-US" sz="700">
                        <a:solidFill>
                          <a:srgbClr val="000000"/>
                        </a:solidFill>
                        <a:effectLst/>
                        <a:latin typeface="Times New Roman"/>
                        <a:ea typeface="Arial"/>
                      </a:endParaRPr>
                    </a:p>
                  </a:txBody>
                  <a:tcPr marL="37619" marR="376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Bộ</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01</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 </a:t>
                      </a:r>
                      <a:endParaRPr lang="en-US" sz="700">
                        <a:solidFill>
                          <a:srgbClr val="000000"/>
                        </a:solidFill>
                        <a:effectLst/>
                        <a:latin typeface="Times New Roman"/>
                        <a:ea typeface="Arial"/>
                      </a:endParaRPr>
                    </a:p>
                  </a:txBody>
                  <a:tcPr marL="37619" marR="376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32735">
                <a:tc>
                  <a:txBody>
                    <a:bodyPr/>
                    <a:lstStyle/>
                    <a:p>
                      <a:pPr marL="0" marR="0" algn="ctr">
                        <a:spcBef>
                          <a:spcPts val="0"/>
                        </a:spcBef>
                        <a:spcAft>
                          <a:spcPts val="600"/>
                        </a:spcAft>
                      </a:pPr>
                      <a:r>
                        <a:rPr lang="de-DE" sz="800">
                          <a:solidFill>
                            <a:srgbClr val="000000"/>
                          </a:solidFill>
                          <a:effectLst/>
                          <a:latin typeface="Times New Roman"/>
                          <a:ea typeface="Arial"/>
                        </a:rPr>
                        <a:t>5</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en-US" sz="800">
                          <a:solidFill>
                            <a:srgbClr val="000000"/>
                          </a:solidFill>
                          <a:effectLst/>
                          <a:latin typeface="Times New Roman"/>
                          <a:ea typeface="Arial"/>
                        </a:rPr>
                        <a:t>Thiết bị trạm gốc BS trunking</a:t>
                      </a:r>
                      <a:endParaRPr lang="en-US" sz="700">
                        <a:solidFill>
                          <a:srgbClr val="000000"/>
                        </a:solidFill>
                        <a:effectLst/>
                        <a:latin typeface="Times New Roman"/>
                        <a:ea typeface="Arial"/>
                      </a:endParaRPr>
                    </a:p>
                  </a:txBody>
                  <a:tcPr marL="37619" marR="376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Trạm</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01</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 </a:t>
                      </a:r>
                      <a:endParaRPr lang="en-US" sz="700">
                        <a:solidFill>
                          <a:srgbClr val="000000"/>
                        </a:solidFill>
                        <a:effectLst/>
                        <a:latin typeface="Times New Roman"/>
                        <a:ea typeface="Arial"/>
                      </a:endParaRPr>
                    </a:p>
                  </a:txBody>
                  <a:tcPr marL="37619" marR="376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65472">
                <a:tc>
                  <a:txBody>
                    <a:bodyPr/>
                    <a:lstStyle/>
                    <a:p>
                      <a:pPr marL="0" marR="0" algn="ctr">
                        <a:spcBef>
                          <a:spcPts val="0"/>
                        </a:spcBef>
                        <a:spcAft>
                          <a:spcPts val="600"/>
                        </a:spcAft>
                      </a:pPr>
                      <a:r>
                        <a:rPr lang="de-DE" sz="800">
                          <a:solidFill>
                            <a:srgbClr val="000000"/>
                          </a:solidFill>
                          <a:effectLst/>
                          <a:latin typeface="Times New Roman"/>
                          <a:ea typeface="Arial"/>
                        </a:rPr>
                        <a:t>6</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Thiết bị tối ưu hóa đường truyền VSAT</a:t>
                      </a:r>
                      <a:endParaRPr lang="en-US" sz="700">
                        <a:solidFill>
                          <a:srgbClr val="000000"/>
                        </a:solidFill>
                        <a:effectLst/>
                        <a:latin typeface="Times New Roman"/>
                        <a:ea typeface="Arial"/>
                      </a:endParaRPr>
                    </a:p>
                  </a:txBody>
                  <a:tcPr marL="37619" marR="376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Bộ</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01</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 </a:t>
                      </a:r>
                      <a:endParaRPr lang="en-US" sz="700">
                        <a:solidFill>
                          <a:srgbClr val="000000"/>
                        </a:solidFill>
                        <a:effectLst/>
                        <a:latin typeface="Times New Roman"/>
                        <a:ea typeface="Arial"/>
                      </a:endParaRPr>
                    </a:p>
                  </a:txBody>
                  <a:tcPr marL="37619" marR="376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32735">
                <a:tc>
                  <a:txBody>
                    <a:bodyPr/>
                    <a:lstStyle/>
                    <a:p>
                      <a:pPr marL="0" marR="0" algn="ctr">
                        <a:spcBef>
                          <a:spcPts val="0"/>
                        </a:spcBef>
                        <a:spcAft>
                          <a:spcPts val="600"/>
                        </a:spcAft>
                      </a:pPr>
                      <a:r>
                        <a:rPr lang="de-DE" sz="800">
                          <a:solidFill>
                            <a:srgbClr val="000000"/>
                          </a:solidFill>
                          <a:effectLst/>
                          <a:latin typeface="Times New Roman"/>
                          <a:ea typeface="Arial"/>
                        </a:rPr>
                        <a:t>7</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Thiết bị MUX quang 04E1</a:t>
                      </a:r>
                      <a:endParaRPr lang="en-US" sz="700">
                        <a:solidFill>
                          <a:srgbClr val="000000"/>
                        </a:solidFill>
                        <a:effectLst/>
                        <a:latin typeface="Times New Roman"/>
                        <a:ea typeface="Arial"/>
                      </a:endParaRPr>
                    </a:p>
                  </a:txBody>
                  <a:tcPr marL="37619" marR="376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Cặp</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01</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 </a:t>
                      </a:r>
                      <a:endParaRPr lang="en-US" sz="700">
                        <a:solidFill>
                          <a:srgbClr val="000000"/>
                        </a:solidFill>
                        <a:effectLst/>
                        <a:latin typeface="Times New Roman"/>
                        <a:ea typeface="Arial"/>
                      </a:endParaRPr>
                    </a:p>
                  </a:txBody>
                  <a:tcPr marL="37619" marR="376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32735">
                <a:tc>
                  <a:txBody>
                    <a:bodyPr/>
                    <a:lstStyle/>
                    <a:p>
                      <a:pPr marL="0" marR="0" algn="ctr">
                        <a:spcBef>
                          <a:spcPts val="0"/>
                        </a:spcBef>
                        <a:spcAft>
                          <a:spcPts val="600"/>
                        </a:spcAft>
                      </a:pPr>
                      <a:r>
                        <a:rPr lang="de-DE" sz="800">
                          <a:solidFill>
                            <a:srgbClr val="000000"/>
                          </a:solidFill>
                          <a:effectLst/>
                          <a:latin typeface="Times New Roman"/>
                          <a:ea typeface="Arial"/>
                        </a:rPr>
                        <a:t>8</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Thiết bị liên kết đa mạng</a:t>
                      </a:r>
                      <a:endParaRPr lang="en-US" sz="700">
                        <a:solidFill>
                          <a:srgbClr val="000000"/>
                        </a:solidFill>
                        <a:effectLst/>
                        <a:latin typeface="Times New Roman"/>
                        <a:ea typeface="Arial"/>
                      </a:endParaRPr>
                    </a:p>
                  </a:txBody>
                  <a:tcPr marL="37619" marR="376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Bộ</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01</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 </a:t>
                      </a:r>
                      <a:endParaRPr lang="en-US" sz="700">
                        <a:solidFill>
                          <a:srgbClr val="000000"/>
                        </a:solidFill>
                        <a:effectLst/>
                        <a:latin typeface="Times New Roman"/>
                        <a:ea typeface="Arial"/>
                      </a:endParaRPr>
                    </a:p>
                  </a:txBody>
                  <a:tcPr marL="37619" marR="376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32735">
                <a:tc>
                  <a:txBody>
                    <a:bodyPr/>
                    <a:lstStyle/>
                    <a:p>
                      <a:pPr marL="0" marR="0" algn="ctr">
                        <a:spcBef>
                          <a:spcPts val="0"/>
                        </a:spcBef>
                        <a:spcAft>
                          <a:spcPts val="600"/>
                        </a:spcAft>
                      </a:pPr>
                      <a:r>
                        <a:rPr lang="de-DE" sz="800">
                          <a:solidFill>
                            <a:srgbClr val="000000"/>
                          </a:solidFill>
                          <a:effectLst/>
                          <a:latin typeface="Times New Roman"/>
                          <a:ea typeface="Arial"/>
                        </a:rPr>
                        <a:t>9</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Máy bộ đàm cầm tay</a:t>
                      </a:r>
                      <a:endParaRPr lang="en-US" sz="700">
                        <a:solidFill>
                          <a:srgbClr val="000000"/>
                        </a:solidFill>
                        <a:effectLst/>
                        <a:latin typeface="Times New Roman"/>
                        <a:ea typeface="Arial"/>
                      </a:endParaRPr>
                    </a:p>
                  </a:txBody>
                  <a:tcPr marL="37619" marR="376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Bộ</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05</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 </a:t>
                      </a:r>
                      <a:endParaRPr lang="en-US" sz="700">
                        <a:solidFill>
                          <a:srgbClr val="000000"/>
                        </a:solidFill>
                        <a:effectLst/>
                        <a:latin typeface="Times New Roman"/>
                        <a:ea typeface="Arial"/>
                      </a:endParaRPr>
                    </a:p>
                  </a:txBody>
                  <a:tcPr marL="37619" marR="376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32735">
                <a:tc>
                  <a:txBody>
                    <a:bodyPr/>
                    <a:lstStyle/>
                    <a:p>
                      <a:pPr marL="0" marR="0" algn="ctr">
                        <a:spcBef>
                          <a:spcPts val="0"/>
                        </a:spcBef>
                        <a:spcAft>
                          <a:spcPts val="600"/>
                        </a:spcAft>
                      </a:pPr>
                      <a:r>
                        <a:rPr lang="de-DE" sz="800">
                          <a:solidFill>
                            <a:srgbClr val="000000"/>
                          </a:solidFill>
                          <a:effectLst/>
                          <a:latin typeface="Times New Roman"/>
                          <a:ea typeface="Arial"/>
                        </a:rPr>
                        <a:t>10</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Máy tính xách tay quân sự</a:t>
                      </a:r>
                      <a:endParaRPr lang="en-US" sz="700">
                        <a:solidFill>
                          <a:srgbClr val="000000"/>
                        </a:solidFill>
                        <a:effectLst/>
                        <a:latin typeface="Times New Roman"/>
                        <a:ea typeface="Arial"/>
                      </a:endParaRPr>
                    </a:p>
                  </a:txBody>
                  <a:tcPr marL="37619" marR="376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Chiếc</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01</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 </a:t>
                      </a:r>
                      <a:endParaRPr lang="en-US" sz="700">
                        <a:solidFill>
                          <a:srgbClr val="000000"/>
                        </a:solidFill>
                        <a:effectLst/>
                        <a:latin typeface="Times New Roman"/>
                        <a:ea typeface="Arial"/>
                      </a:endParaRPr>
                    </a:p>
                  </a:txBody>
                  <a:tcPr marL="37619" marR="376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32735">
                <a:tc>
                  <a:txBody>
                    <a:bodyPr/>
                    <a:lstStyle/>
                    <a:p>
                      <a:pPr marL="0" marR="0" algn="ctr">
                        <a:spcBef>
                          <a:spcPts val="0"/>
                        </a:spcBef>
                        <a:spcAft>
                          <a:spcPts val="600"/>
                        </a:spcAft>
                      </a:pPr>
                      <a:r>
                        <a:rPr lang="de-DE" sz="800">
                          <a:solidFill>
                            <a:srgbClr val="000000"/>
                          </a:solidFill>
                          <a:effectLst/>
                          <a:latin typeface="Times New Roman"/>
                          <a:ea typeface="Arial"/>
                        </a:rPr>
                        <a:t>11</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fr-FR" sz="800">
                          <a:solidFill>
                            <a:srgbClr val="000000"/>
                          </a:solidFill>
                          <a:effectLst/>
                          <a:latin typeface="Times New Roman"/>
                          <a:ea typeface="Arial"/>
                        </a:rPr>
                        <a:t>Máy tính xách tay</a:t>
                      </a:r>
                      <a:endParaRPr lang="en-US" sz="700">
                        <a:solidFill>
                          <a:srgbClr val="000000"/>
                        </a:solidFill>
                        <a:effectLst/>
                        <a:latin typeface="Times New Roman"/>
                        <a:ea typeface="Arial"/>
                      </a:endParaRPr>
                    </a:p>
                  </a:txBody>
                  <a:tcPr marL="37619" marR="376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Chiếc</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01</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 </a:t>
                      </a:r>
                      <a:endParaRPr lang="en-US" sz="700">
                        <a:solidFill>
                          <a:srgbClr val="000000"/>
                        </a:solidFill>
                        <a:effectLst/>
                        <a:latin typeface="Times New Roman"/>
                        <a:ea typeface="Arial"/>
                      </a:endParaRPr>
                    </a:p>
                  </a:txBody>
                  <a:tcPr marL="37619" marR="376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32735">
                <a:tc>
                  <a:txBody>
                    <a:bodyPr/>
                    <a:lstStyle/>
                    <a:p>
                      <a:pPr marL="0" marR="0" algn="ctr">
                        <a:spcBef>
                          <a:spcPts val="0"/>
                        </a:spcBef>
                        <a:spcAft>
                          <a:spcPts val="600"/>
                        </a:spcAft>
                      </a:pPr>
                      <a:r>
                        <a:rPr lang="de-DE" sz="800">
                          <a:solidFill>
                            <a:srgbClr val="000000"/>
                          </a:solidFill>
                          <a:effectLst/>
                          <a:latin typeface="Times New Roman"/>
                          <a:ea typeface="Arial"/>
                        </a:rPr>
                        <a:t>12</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en-US" sz="800">
                          <a:solidFill>
                            <a:srgbClr val="000000"/>
                          </a:solidFill>
                          <a:effectLst/>
                          <a:latin typeface="Times New Roman"/>
                          <a:ea typeface="Arial"/>
                        </a:rPr>
                        <a:t>Máy Fax</a:t>
                      </a:r>
                      <a:endParaRPr lang="en-US" sz="700">
                        <a:solidFill>
                          <a:srgbClr val="000000"/>
                        </a:solidFill>
                        <a:effectLst/>
                        <a:latin typeface="Times New Roman"/>
                        <a:ea typeface="Arial"/>
                      </a:endParaRPr>
                    </a:p>
                  </a:txBody>
                  <a:tcPr marL="37619" marR="376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Chiếc</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01</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 </a:t>
                      </a:r>
                      <a:endParaRPr lang="en-US" sz="700">
                        <a:solidFill>
                          <a:srgbClr val="000000"/>
                        </a:solidFill>
                        <a:effectLst/>
                        <a:latin typeface="Times New Roman"/>
                        <a:ea typeface="Arial"/>
                      </a:endParaRPr>
                    </a:p>
                  </a:txBody>
                  <a:tcPr marL="37619" marR="376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32735">
                <a:tc>
                  <a:txBody>
                    <a:bodyPr/>
                    <a:lstStyle/>
                    <a:p>
                      <a:pPr marL="0" marR="0" algn="ctr">
                        <a:spcBef>
                          <a:spcPts val="0"/>
                        </a:spcBef>
                        <a:spcAft>
                          <a:spcPts val="600"/>
                        </a:spcAft>
                      </a:pPr>
                      <a:r>
                        <a:rPr lang="de-DE" sz="800">
                          <a:solidFill>
                            <a:srgbClr val="000000"/>
                          </a:solidFill>
                          <a:effectLst/>
                          <a:latin typeface="Times New Roman"/>
                          <a:ea typeface="Arial"/>
                        </a:rPr>
                        <a:t>13</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en-US" sz="800">
                          <a:solidFill>
                            <a:srgbClr val="000000"/>
                          </a:solidFill>
                          <a:effectLst/>
                          <a:latin typeface="Times New Roman"/>
                          <a:ea typeface="Arial"/>
                        </a:rPr>
                        <a:t>Điện thoại ấn phím</a:t>
                      </a:r>
                      <a:endParaRPr lang="en-US" sz="700">
                        <a:solidFill>
                          <a:srgbClr val="000000"/>
                        </a:solidFill>
                        <a:effectLst/>
                        <a:latin typeface="Times New Roman"/>
                        <a:ea typeface="Arial"/>
                      </a:endParaRPr>
                    </a:p>
                  </a:txBody>
                  <a:tcPr marL="37619" marR="376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Chiếc</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10</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 </a:t>
                      </a:r>
                      <a:endParaRPr lang="en-US" sz="700">
                        <a:solidFill>
                          <a:srgbClr val="000000"/>
                        </a:solidFill>
                        <a:effectLst/>
                        <a:latin typeface="Times New Roman"/>
                        <a:ea typeface="Arial"/>
                      </a:endParaRPr>
                    </a:p>
                  </a:txBody>
                  <a:tcPr marL="37619" marR="376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32735">
                <a:tc>
                  <a:txBody>
                    <a:bodyPr/>
                    <a:lstStyle/>
                    <a:p>
                      <a:pPr marL="0" marR="0" algn="ctr">
                        <a:spcBef>
                          <a:spcPts val="0"/>
                        </a:spcBef>
                        <a:spcAft>
                          <a:spcPts val="600"/>
                        </a:spcAft>
                      </a:pPr>
                      <a:r>
                        <a:rPr lang="de-DE" sz="800">
                          <a:solidFill>
                            <a:srgbClr val="000000"/>
                          </a:solidFill>
                          <a:effectLst/>
                          <a:latin typeface="Times New Roman"/>
                          <a:ea typeface="Arial"/>
                        </a:rPr>
                        <a:t>14</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Ăng ten sóng ngắn NVIS cơ động</a:t>
                      </a:r>
                      <a:endParaRPr lang="en-US" sz="700">
                        <a:solidFill>
                          <a:srgbClr val="000000"/>
                        </a:solidFill>
                        <a:effectLst/>
                        <a:latin typeface="Times New Roman"/>
                        <a:ea typeface="Arial"/>
                      </a:endParaRPr>
                    </a:p>
                  </a:txBody>
                  <a:tcPr marL="37619" marR="376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Chiếc</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01</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 </a:t>
                      </a:r>
                      <a:endParaRPr lang="en-US" sz="700">
                        <a:solidFill>
                          <a:srgbClr val="000000"/>
                        </a:solidFill>
                        <a:effectLst/>
                        <a:latin typeface="Times New Roman"/>
                        <a:ea typeface="Arial"/>
                      </a:endParaRPr>
                    </a:p>
                  </a:txBody>
                  <a:tcPr marL="37619" marR="376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32735">
                <a:tc>
                  <a:txBody>
                    <a:bodyPr/>
                    <a:lstStyle/>
                    <a:p>
                      <a:pPr marL="0" marR="0" algn="ctr">
                        <a:spcBef>
                          <a:spcPts val="0"/>
                        </a:spcBef>
                        <a:spcAft>
                          <a:spcPts val="600"/>
                        </a:spcAft>
                      </a:pPr>
                      <a:r>
                        <a:rPr lang="de-DE" sz="800">
                          <a:solidFill>
                            <a:srgbClr val="000000"/>
                          </a:solidFill>
                          <a:effectLst/>
                          <a:latin typeface="Times New Roman"/>
                          <a:ea typeface="Arial"/>
                        </a:rPr>
                        <a:t>15</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en-US" sz="800">
                          <a:solidFill>
                            <a:srgbClr val="000000"/>
                          </a:solidFill>
                          <a:effectLst/>
                          <a:latin typeface="Times New Roman"/>
                          <a:ea typeface="Arial"/>
                        </a:rPr>
                        <a:t>Cáp quang dã chiến</a:t>
                      </a:r>
                      <a:endParaRPr lang="en-US" sz="700">
                        <a:solidFill>
                          <a:srgbClr val="000000"/>
                        </a:solidFill>
                        <a:effectLst/>
                        <a:latin typeface="Times New Roman"/>
                        <a:ea typeface="Arial"/>
                      </a:endParaRPr>
                    </a:p>
                  </a:txBody>
                  <a:tcPr marL="37619" marR="376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km</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02</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 </a:t>
                      </a:r>
                      <a:endParaRPr lang="en-US" sz="700">
                        <a:solidFill>
                          <a:srgbClr val="000000"/>
                        </a:solidFill>
                        <a:effectLst/>
                        <a:latin typeface="Times New Roman"/>
                        <a:ea typeface="Arial"/>
                      </a:endParaRPr>
                    </a:p>
                  </a:txBody>
                  <a:tcPr marL="37619" marR="376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32735">
                <a:tc>
                  <a:txBody>
                    <a:bodyPr/>
                    <a:lstStyle/>
                    <a:p>
                      <a:pPr marL="0" marR="0" algn="ctr">
                        <a:spcBef>
                          <a:spcPts val="0"/>
                        </a:spcBef>
                        <a:spcAft>
                          <a:spcPts val="600"/>
                        </a:spcAft>
                      </a:pPr>
                      <a:r>
                        <a:rPr lang="de-DE" sz="800">
                          <a:solidFill>
                            <a:srgbClr val="000000"/>
                          </a:solidFill>
                          <a:effectLst/>
                          <a:latin typeface="Times New Roman"/>
                          <a:ea typeface="Arial"/>
                        </a:rPr>
                        <a:t>16</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Dây bọc điện thoại dã chiến</a:t>
                      </a:r>
                      <a:endParaRPr lang="en-US" sz="700">
                        <a:solidFill>
                          <a:srgbClr val="000000"/>
                        </a:solidFill>
                        <a:effectLst/>
                        <a:latin typeface="Times New Roman"/>
                        <a:ea typeface="Arial"/>
                      </a:endParaRPr>
                    </a:p>
                  </a:txBody>
                  <a:tcPr marL="37619" marR="376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km</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05</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 </a:t>
                      </a:r>
                      <a:endParaRPr lang="en-US" sz="700">
                        <a:solidFill>
                          <a:srgbClr val="000000"/>
                        </a:solidFill>
                        <a:effectLst/>
                        <a:latin typeface="Times New Roman"/>
                        <a:ea typeface="Arial"/>
                      </a:endParaRPr>
                    </a:p>
                  </a:txBody>
                  <a:tcPr marL="37619" marR="376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32735">
                <a:tc>
                  <a:txBody>
                    <a:bodyPr/>
                    <a:lstStyle/>
                    <a:p>
                      <a:pPr marL="0" marR="0" algn="ctr">
                        <a:spcBef>
                          <a:spcPts val="0"/>
                        </a:spcBef>
                        <a:spcAft>
                          <a:spcPts val="600"/>
                        </a:spcAft>
                      </a:pPr>
                      <a:r>
                        <a:rPr lang="de-DE" sz="800">
                          <a:solidFill>
                            <a:srgbClr val="000000"/>
                          </a:solidFill>
                          <a:effectLst/>
                          <a:latin typeface="Times New Roman"/>
                          <a:ea typeface="Arial"/>
                        </a:rPr>
                        <a:t>17</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en-US" sz="800">
                          <a:solidFill>
                            <a:srgbClr val="000000"/>
                          </a:solidFill>
                          <a:effectLst/>
                          <a:latin typeface="Times New Roman"/>
                          <a:ea typeface="Arial"/>
                        </a:rPr>
                        <a:t>Thiết bị ổn áp</a:t>
                      </a:r>
                      <a:endParaRPr lang="en-US" sz="700">
                        <a:solidFill>
                          <a:srgbClr val="000000"/>
                        </a:solidFill>
                        <a:effectLst/>
                        <a:latin typeface="Times New Roman"/>
                        <a:ea typeface="Arial"/>
                      </a:endParaRPr>
                    </a:p>
                  </a:txBody>
                  <a:tcPr marL="37619" marR="376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Chiếc</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01</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 </a:t>
                      </a:r>
                      <a:endParaRPr lang="en-US" sz="700">
                        <a:solidFill>
                          <a:srgbClr val="000000"/>
                        </a:solidFill>
                        <a:effectLst/>
                        <a:latin typeface="Times New Roman"/>
                        <a:ea typeface="Arial"/>
                      </a:endParaRPr>
                    </a:p>
                  </a:txBody>
                  <a:tcPr marL="37619" marR="376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32735">
                <a:tc>
                  <a:txBody>
                    <a:bodyPr/>
                    <a:lstStyle/>
                    <a:p>
                      <a:pPr marL="0" marR="0" algn="ctr">
                        <a:spcBef>
                          <a:spcPts val="0"/>
                        </a:spcBef>
                        <a:spcAft>
                          <a:spcPts val="600"/>
                        </a:spcAft>
                      </a:pPr>
                      <a:r>
                        <a:rPr lang="de-DE" sz="800">
                          <a:solidFill>
                            <a:srgbClr val="000000"/>
                          </a:solidFill>
                          <a:effectLst/>
                          <a:latin typeface="Times New Roman"/>
                          <a:ea typeface="Arial"/>
                        </a:rPr>
                        <a:t>18</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Thiết bị cắt lọc sét và bảo vệ quá áp</a:t>
                      </a:r>
                      <a:endParaRPr lang="en-US" sz="700">
                        <a:solidFill>
                          <a:srgbClr val="000000"/>
                        </a:solidFill>
                        <a:effectLst/>
                        <a:latin typeface="Times New Roman"/>
                        <a:ea typeface="Arial"/>
                      </a:endParaRPr>
                    </a:p>
                  </a:txBody>
                  <a:tcPr marL="37619" marR="376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Chiếc</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01</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 </a:t>
                      </a:r>
                      <a:endParaRPr lang="en-US" sz="700">
                        <a:solidFill>
                          <a:srgbClr val="000000"/>
                        </a:solidFill>
                        <a:effectLst/>
                        <a:latin typeface="Times New Roman"/>
                        <a:ea typeface="Arial"/>
                      </a:endParaRPr>
                    </a:p>
                  </a:txBody>
                  <a:tcPr marL="37619" marR="376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32735">
                <a:tc>
                  <a:txBody>
                    <a:bodyPr/>
                    <a:lstStyle/>
                    <a:p>
                      <a:pPr marL="0" marR="0" algn="ctr">
                        <a:spcBef>
                          <a:spcPts val="0"/>
                        </a:spcBef>
                        <a:spcAft>
                          <a:spcPts val="600"/>
                        </a:spcAft>
                      </a:pPr>
                      <a:r>
                        <a:rPr lang="de-DE" sz="800">
                          <a:solidFill>
                            <a:srgbClr val="000000"/>
                          </a:solidFill>
                          <a:effectLst/>
                          <a:latin typeface="Times New Roman"/>
                          <a:ea typeface="Arial"/>
                        </a:rPr>
                        <a:t>19</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Bộ nguồn nắn nạp và rung</a:t>
                      </a:r>
                      <a:endParaRPr lang="en-US" sz="700">
                        <a:solidFill>
                          <a:srgbClr val="000000"/>
                        </a:solidFill>
                        <a:effectLst/>
                        <a:latin typeface="Times New Roman"/>
                        <a:ea typeface="Arial"/>
                      </a:endParaRPr>
                    </a:p>
                  </a:txBody>
                  <a:tcPr marL="37619" marR="376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Bộ</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01</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 </a:t>
                      </a:r>
                      <a:endParaRPr lang="en-US" sz="700">
                        <a:solidFill>
                          <a:srgbClr val="000000"/>
                        </a:solidFill>
                        <a:effectLst/>
                        <a:latin typeface="Times New Roman"/>
                        <a:ea typeface="Arial"/>
                      </a:endParaRPr>
                    </a:p>
                  </a:txBody>
                  <a:tcPr marL="37619" marR="376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32735">
                <a:tc>
                  <a:txBody>
                    <a:bodyPr/>
                    <a:lstStyle/>
                    <a:p>
                      <a:pPr marL="0" marR="0" algn="ctr">
                        <a:spcBef>
                          <a:spcPts val="0"/>
                        </a:spcBef>
                        <a:spcAft>
                          <a:spcPts val="600"/>
                        </a:spcAft>
                      </a:pPr>
                      <a:r>
                        <a:rPr lang="de-DE" sz="800">
                          <a:solidFill>
                            <a:srgbClr val="000000"/>
                          </a:solidFill>
                          <a:effectLst/>
                          <a:latin typeface="Times New Roman"/>
                          <a:ea typeface="Arial"/>
                        </a:rPr>
                        <a:t>20</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Ắc quy 12V/100Ah (04 bình/tổ)</a:t>
                      </a:r>
                      <a:endParaRPr lang="en-US" sz="700">
                        <a:solidFill>
                          <a:srgbClr val="000000"/>
                        </a:solidFill>
                        <a:effectLst/>
                        <a:latin typeface="Times New Roman"/>
                        <a:ea typeface="Arial"/>
                      </a:endParaRPr>
                    </a:p>
                  </a:txBody>
                  <a:tcPr marL="37619" marR="376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Tổ</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01</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 </a:t>
                      </a:r>
                      <a:endParaRPr lang="en-US" sz="700">
                        <a:solidFill>
                          <a:srgbClr val="000000"/>
                        </a:solidFill>
                        <a:effectLst/>
                        <a:latin typeface="Times New Roman"/>
                        <a:ea typeface="Arial"/>
                      </a:endParaRPr>
                    </a:p>
                  </a:txBody>
                  <a:tcPr marL="37619" marR="376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32735">
                <a:tc>
                  <a:txBody>
                    <a:bodyPr/>
                    <a:lstStyle/>
                    <a:p>
                      <a:pPr marL="0" marR="0" algn="ctr">
                        <a:spcBef>
                          <a:spcPts val="0"/>
                        </a:spcBef>
                        <a:spcAft>
                          <a:spcPts val="600"/>
                        </a:spcAft>
                      </a:pPr>
                      <a:r>
                        <a:rPr lang="de-DE" sz="800">
                          <a:solidFill>
                            <a:srgbClr val="000000"/>
                          </a:solidFill>
                          <a:effectLst/>
                          <a:latin typeface="Times New Roman"/>
                          <a:ea typeface="Arial"/>
                        </a:rPr>
                        <a:t>21</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en-US" sz="800">
                          <a:solidFill>
                            <a:srgbClr val="000000"/>
                          </a:solidFill>
                          <a:effectLst/>
                          <a:latin typeface="Times New Roman"/>
                          <a:ea typeface="Arial"/>
                        </a:rPr>
                        <a:t>Máy phát điện</a:t>
                      </a:r>
                      <a:endParaRPr lang="en-US" sz="700">
                        <a:solidFill>
                          <a:srgbClr val="000000"/>
                        </a:solidFill>
                        <a:effectLst/>
                        <a:latin typeface="Times New Roman"/>
                        <a:ea typeface="Arial"/>
                      </a:endParaRPr>
                    </a:p>
                  </a:txBody>
                  <a:tcPr marL="37619" marR="376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Chiếc</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01</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 </a:t>
                      </a:r>
                      <a:endParaRPr lang="en-US" sz="700">
                        <a:solidFill>
                          <a:srgbClr val="000000"/>
                        </a:solidFill>
                        <a:effectLst/>
                        <a:latin typeface="Times New Roman"/>
                        <a:ea typeface="Arial"/>
                      </a:endParaRPr>
                    </a:p>
                  </a:txBody>
                  <a:tcPr marL="37619" marR="376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r h="132735">
                <a:tc>
                  <a:txBody>
                    <a:bodyPr/>
                    <a:lstStyle/>
                    <a:p>
                      <a:pPr marL="0" marR="0" algn="ctr">
                        <a:spcBef>
                          <a:spcPts val="0"/>
                        </a:spcBef>
                        <a:spcAft>
                          <a:spcPts val="600"/>
                        </a:spcAft>
                      </a:pPr>
                      <a:r>
                        <a:rPr lang="de-DE" sz="800">
                          <a:solidFill>
                            <a:srgbClr val="000000"/>
                          </a:solidFill>
                          <a:effectLst/>
                          <a:latin typeface="Times New Roman"/>
                          <a:ea typeface="Arial"/>
                        </a:rPr>
                        <a:t>22</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en-US" sz="800">
                          <a:solidFill>
                            <a:srgbClr val="000000"/>
                          </a:solidFill>
                          <a:effectLst/>
                          <a:latin typeface="Times New Roman"/>
                          <a:ea typeface="Arial"/>
                        </a:rPr>
                        <a:t>Điều hoà nhiệt độ</a:t>
                      </a:r>
                      <a:endParaRPr lang="en-US" sz="700">
                        <a:solidFill>
                          <a:srgbClr val="000000"/>
                        </a:solidFill>
                        <a:effectLst/>
                        <a:latin typeface="Times New Roman"/>
                        <a:ea typeface="Arial"/>
                      </a:endParaRPr>
                    </a:p>
                  </a:txBody>
                  <a:tcPr marL="37619" marR="376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Bộ</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01</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 </a:t>
                      </a:r>
                      <a:endParaRPr lang="en-US" sz="700">
                        <a:solidFill>
                          <a:srgbClr val="000000"/>
                        </a:solidFill>
                        <a:effectLst/>
                        <a:latin typeface="Times New Roman"/>
                        <a:ea typeface="Arial"/>
                      </a:endParaRPr>
                    </a:p>
                  </a:txBody>
                  <a:tcPr marL="37619" marR="376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2"/>
                  </a:ext>
                </a:extLst>
              </a:tr>
              <a:tr h="132735">
                <a:tc>
                  <a:txBody>
                    <a:bodyPr/>
                    <a:lstStyle/>
                    <a:p>
                      <a:pPr marL="0" marR="0" algn="ctr">
                        <a:spcBef>
                          <a:spcPts val="0"/>
                        </a:spcBef>
                        <a:spcAft>
                          <a:spcPts val="600"/>
                        </a:spcAft>
                      </a:pPr>
                      <a:r>
                        <a:rPr lang="de-DE" sz="800">
                          <a:solidFill>
                            <a:srgbClr val="000000"/>
                          </a:solidFill>
                          <a:effectLst/>
                          <a:latin typeface="Times New Roman"/>
                          <a:ea typeface="Arial"/>
                        </a:rPr>
                        <a:t>23</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en-US" sz="800">
                          <a:solidFill>
                            <a:srgbClr val="000000"/>
                          </a:solidFill>
                          <a:effectLst/>
                          <a:latin typeface="Times New Roman"/>
                          <a:ea typeface="Arial"/>
                        </a:rPr>
                        <a:t>Máy hút ẩm</a:t>
                      </a:r>
                      <a:endParaRPr lang="en-US" sz="700">
                        <a:solidFill>
                          <a:srgbClr val="000000"/>
                        </a:solidFill>
                        <a:effectLst/>
                        <a:latin typeface="Times New Roman"/>
                        <a:ea typeface="Arial"/>
                      </a:endParaRPr>
                    </a:p>
                  </a:txBody>
                  <a:tcPr marL="37619" marR="376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Chiếc</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01</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 </a:t>
                      </a:r>
                      <a:endParaRPr lang="en-US" sz="700">
                        <a:solidFill>
                          <a:srgbClr val="000000"/>
                        </a:solidFill>
                        <a:effectLst/>
                        <a:latin typeface="Times New Roman"/>
                        <a:ea typeface="Arial"/>
                      </a:endParaRPr>
                    </a:p>
                  </a:txBody>
                  <a:tcPr marL="37619" marR="376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3"/>
                  </a:ext>
                </a:extLst>
              </a:tr>
              <a:tr h="265472">
                <a:tc>
                  <a:txBody>
                    <a:bodyPr/>
                    <a:lstStyle/>
                    <a:p>
                      <a:pPr marL="0" marR="0" algn="ctr">
                        <a:spcBef>
                          <a:spcPts val="0"/>
                        </a:spcBef>
                        <a:spcAft>
                          <a:spcPts val="600"/>
                        </a:spcAft>
                      </a:pPr>
                      <a:r>
                        <a:rPr lang="de-DE" sz="800">
                          <a:solidFill>
                            <a:srgbClr val="000000"/>
                          </a:solidFill>
                          <a:effectLst/>
                          <a:latin typeface="Times New Roman"/>
                          <a:ea typeface="Arial"/>
                        </a:rPr>
                        <a:t>24</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nb-NO" sz="800">
                          <a:solidFill>
                            <a:srgbClr val="000000"/>
                          </a:solidFill>
                          <a:effectLst/>
                          <a:latin typeface="Times New Roman"/>
                          <a:ea typeface="Arial"/>
                        </a:rPr>
                        <a:t>Cột ăng ten vô tuyến sóng ngắn quay tay</a:t>
                      </a:r>
                      <a:endParaRPr lang="en-US" sz="700">
                        <a:solidFill>
                          <a:srgbClr val="000000"/>
                        </a:solidFill>
                        <a:effectLst/>
                        <a:latin typeface="Times New Roman"/>
                        <a:ea typeface="Arial"/>
                      </a:endParaRPr>
                    </a:p>
                  </a:txBody>
                  <a:tcPr marL="37619" marR="376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Chiếc</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02</a:t>
                      </a:r>
                      <a:endParaRPr lang="en-US" sz="700">
                        <a:solidFill>
                          <a:srgbClr val="000000"/>
                        </a:solidFill>
                        <a:effectLst/>
                        <a:latin typeface="Times New Roman"/>
                        <a:ea typeface="Arial"/>
                      </a:endParaRPr>
                    </a:p>
                  </a:txBody>
                  <a:tcPr marL="37619" marR="37619"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800">
                          <a:solidFill>
                            <a:srgbClr val="000000"/>
                          </a:solidFill>
                          <a:effectLst/>
                          <a:latin typeface="Times New Roman"/>
                          <a:ea typeface="Arial"/>
                        </a:rPr>
                        <a:t> </a:t>
                      </a:r>
                      <a:endParaRPr lang="en-US" sz="700">
                        <a:solidFill>
                          <a:srgbClr val="000000"/>
                        </a:solidFill>
                        <a:effectLst/>
                        <a:latin typeface="Times New Roman"/>
                        <a:ea typeface="Arial"/>
                      </a:endParaRPr>
                    </a:p>
                  </a:txBody>
                  <a:tcPr marL="37619" marR="37619"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4"/>
                  </a:ext>
                </a:extLst>
              </a:tr>
            </a:tbl>
          </a:graphicData>
        </a:graphic>
      </p:graphicFrame>
      <p:graphicFrame>
        <p:nvGraphicFramePr>
          <p:cNvPr id="4" name="Table 3"/>
          <p:cNvGraphicFramePr>
            <a:graphicFrameLocks noGrp="1"/>
          </p:cNvGraphicFramePr>
          <p:nvPr>
            <p:extLst>
              <p:ext uri="{D42A27DB-BD31-4B8C-83A1-F6EECF244321}">
                <p14:modId xmlns:p14="http://schemas.microsoft.com/office/powerpoint/2010/main" val="2803982555"/>
              </p:ext>
            </p:extLst>
          </p:nvPr>
        </p:nvGraphicFramePr>
        <p:xfrm>
          <a:off x="5029200" y="438150"/>
          <a:ext cx="3810000" cy="4099324"/>
        </p:xfrm>
        <a:graphic>
          <a:graphicData uri="http://schemas.openxmlformats.org/drawingml/2006/table">
            <a:tbl>
              <a:tblPr firstRow="1" firstCol="1" bandRow="1"/>
              <a:tblGrid>
                <a:gridCol w="343598">
                  <a:extLst>
                    <a:ext uri="{9D8B030D-6E8A-4147-A177-3AD203B41FA5}">
                      <a16:colId xmlns:a16="http://schemas.microsoft.com/office/drawing/2014/main" val="20000"/>
                    </a:ext>
                  </a:extLst>
                </a:gridCol>
                <a:gridCol w="1838829">
                  <a:extLst>
                    <a:ext uri="{9D8B030D-6E8A-4147-A177-3AD203B41FA5}">
                      <a16:colId xmlns:a16="http://schemas.microsoft.com/office/drawing/2014/main" val="20001"/>
                    </a:ext>
                  </a:extLst>
                </a:gridCol>
                <a:gridCol w="480874">
                  <a:extLst>
                    <a:ext uri="{9D8B030D-6E8A-4147-A177-3AD203B41FA5}">
                      <a16:colId xmlns:a16="http://schemas.microsoft.com/office/drawing/2014/main" val="20002"/>
                    </a:ext>
                  </a:extLst>
                </a:gridCol>
                <a:gridCol w="591845">
                  <a:extLst>
                    <a:ext uri="{9D8B030D-6E8A-4147-A177-3AD203B41FA5}">
                      <a16:colId xmlns:a16="http://schemas.microsoft.com/office/drawing/2014/main" val="20003"/>
                    </a:ext>
                  </a:extLst>
                </a:gridCol>
                <a:gridCol w="554854">
                  <a:extLst>
                    <a:ext uri="{9D8B030D-6E8A-4147-A177-3AD203B41FA5}">
                      <a16:colId xmlns:a16="http://schemas.microsoft.com/office/drawing/2014/main" val="20004"/>
                    </a:ext>
                  </a:extLst>
                </a:gridCol>
              </a:tblGrid>
              <a:tr h="151827">
                <a:tc>
                  <a:txBody>
                    <a:bodyPr/>
                    <a:lstStyle/>
                    <a:p>
                      <a:pPr marL="0" marR="0" algn="ctr">
                        <a:spcBef>
                          <a:spcPts val="0"/>
                        </a:spcBef>
                        <a:spcAft>
                          <a:spcPts val="600"/>
                        </a:spcAft>
                      </a:pPr>
                      <a:r>
                        <a:rPr lang="de-DE" sz="900" b="1">
                          <a:solidFill>
                            <a:srgbClr val="000000"/>
                          </a:solidFill>
                          <a:effectLst/>
                          <a:latin typeface="Times New Roman"/>
                          <a:ea typeface="Arial"/>
                        </a:rPr>
                        <a:t>STT</a:t>
                      </a:r>
                      <a:endParaRPr lang="en-US" sz="700">
                        <a:solidFill>
                          <a:srgbClr val="000000"/>
                        </a:solidFill>
                        <a:effectLst/>
                        <a:latin typeface="Times New Roman"/>
                        <a:ea typeface="Arial"/>
                      </a:endParaRPr>
                    </a:p>
                  </a:txBody>
                  <a:tcPr marL="41960" marR="419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b="1">
                          <a:solidFill>
                            <a:srgbClr val="000000"/>
                          </a:solidFill>
                          <a:effectLst/>
                          <a:latin typeface="Times New Roman"/>
                          <a:ea typeface="Arial"/>
                        </a:rPr>
                        <a:t>Tên trang thiết bị</a:t>
                      </a:r>
                      <a:endParaRPr lang="en-US" sz="700">
                        <a:solidFill>
                          <a:srgbClr val="000000"/>
                        </a:solidFill>
                        <a:effectLst/>
                        <a:latin typeface="Times New Roman"/>
                        <a:ea typeface="Arial"/>
                      </a:endParaRPr>
                    </a:p>
                  </a:txBody>
                  <a:tcPr marL="41960" marR="419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b="1">
                          <a:solidFill>
                            <a:srgbClr val="000000"/>
                          </a:solidFill>
                          <a:effectLst/>
                          <a:latin typeface="Times New Roman"/>
                          <a:ea typeface="Arial"/>
                        </a:rPr>
                        <a:t>Đơn vị</a:t>
                      </a:r>
                      <a:endParaRPr lang="en-US" sz="700">
                        <a:solidFill>
                          <a:srgbClr val="000000"/>
                        </a:solidFill>
                        <a:effectLst/>
                        <a:latin typeface="Times New Roman"/>
                        <a:ea typeface="Arial"/>
                      </a:endParaRPr>
                    </a:p>
                  </a:txBody>
                  <a:tcPr marL="41960" marR="419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b="1">
                          <a:solidFill>
                            <a:srgbClr val="000000"/>
                          </a:solidFill>
                          <a:effectLst/>
                          <a:latin typeface="Times New Roman"/>
                          <a:ea typeface="Arial"/>
                        </a:rPr>
                        <a:t>Số lượng</a:t>
                      </a:r>
                      <a:endParaRPr lang="en-US" sz="700">
                        <a:solidFill>
                          <a:srgbClr val="000000"/>
                        </a:solidFill>
                        <a:effectLst/>
                        <a:latin typeface="Times New Roman"/>
                        <a:ea typeface="Arial"/>
                      </a:endParaRPr>
                    </a:p>
                  </a:txBody>
                  <a:tcPr marL="41960" marR="419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b="1">
                          <a:solidFill>
                            <a:srgbClr val="000000"/>
                          </a:solidFill>
                          <a:effectLst/>
                          <a:latin typeface="Times New Roman"/>
                          <a:ea typeface="Arial"/>
                        </a:rPr>
                        <a:t>Ghi chú</a:t>
                      </a:r>
                      <a:endParaRPr lang="en-US" sz="700">
                        <a:solidFill>
                          <a:srgbClr val="000000"/>
                        </a:solidFill>
                        <a:effectLst/>
                        <a:latin typeface="Times New Roman"/>
                        <a:ea typeface="Arial"/>
                      </a:endParaRPr>
                    </a:p>
                  </a:txBody>
                  <a:tcPr marL="41960" marR="419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03653">
                <a:tc>
                  <a:txBody>
                    <a:bodyPr/>
                    <a:lstStyle/>
                    <a:p>
                      <a:pPr marL="0" marR="0" algn="ctr">
                        <a:spcBef>
                          <a:spcPts val="0"/>
                        </a:spcBef>
                        <a:spcAft>
                          <a:spcPts val="600"/>
                        </a:spcAft>
                      </a:pPr>
                      <a:r>
                        <a:rPr lang="de-DE" sz="900">
                          <a:solidFill>
                            <a:srgbClr val="000000"/>
                          </a:solidFill>
                          <a:effectLst/>
                          <a:latin typeface="Times New Roman"/>
                          <a:ea typeface="Arial"/>
                        </a:rPr>
                        <a:t>1</a:t>
                      </a:r>
                      <a:endParaRPr lang="en-US" sz="700">
                        <a:solidFill>
                          <a:srgbClr val="000000"/>
                        </a:solidFill>
                        <a:effectLst/>
                        <a:latin typeface="Times New Roman"/>
                        <a:ea typeface="Arial"/>
                      </a:endParaRPr>
                    </a:p>
                  </a:txBody>
                  <a:tcPr marL="41960" marR="419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Máy VTĐ sóng ngắn 125W nhảy tần</a:t>
                      </a:r>
                      <a:endParaRPr lang="en-US" sz="700">
                        <a:solidFill>
                          <a:srgbClr val="000000"/>
                        </a:solidFill>
                        <a:effectLst/>
                        <a:latin typeface="Times New Roman"/>
                        <a:ea typeface="Arial"/>
                      </a:endParaRPr>
                    </a:p>
                  </a:txBody>
                  <a:tcPr marL="41960" marR="419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Bộ</a:t>
                      </a:r>
                      <a:endParaRPr lang="en-US" sz="700">
                        <a:solidFill>
                          <a:srgbClr val="000000"/>
                        </a:solidFill>
                        <a:effectLst/>
                        <a:latin typeface="Times New Roman"/>
                        <a:ea typeface="Arial"/>
                      </a:endParaRPr>
                    </a:p>
                  </a:txBody>
                  <a:tcPr marL="41960" marR="419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01</a:t>
                      </a:r>
                      <a:endParaRPr lang="en-US" sz="700">
                        <a:solidFill>
                          <a:srgbClr val="000000"/>
                        </a:solidFill>
                        <a:effectLst/>
                        <a:latin typeface="Times New Roman"/>
                        <a:ea typeface="Arial"/>
                      </a:endParaRPr>
                    </a:p>
                  </a:txBody>
                  <a:tcPr marL="41960" marR="419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 </a:t>
                      </a:r>
                      <a:endParaRPr lang="en-US" sz="700">
                        <a:solidFill>
                          <a:srgbClr val="000000"/>
                        </a:solidFill>
                        <a:effectLst/>
                        <a:latin typeface="Times New Roman"/>
                        <a:ea typeface="Arial"/>
                      </a:endParaRPr>
                    </a:p>
                  </a:txBody>
                  <a:tcPr marL="41960" marR="419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03653">
                <a:tc>
                  <a:txBody>
                    <a:bodyPr/>
                    <a:lstStyle/>
                    <a:p>
                      <a:pPr marL="0" marR="0" algn="ctr">
                        <a:spcBef>
                          <a:spcPts val="0"/>
                        </a:spcBef>
                        <a:spcAft>
                          <a:spcPts val="600"/>
                        </a:spcAft>
                      </a:pPr>
                      <a:r>
                        <a:rPr lang="de-DE" sz="900">
                          <a:solidFill>
                            <a:srgbClr val="000000"/>
                          </a:solidFill>
                          <a:effectLst/>
                          <a:latin typeface="Times New Roman"/>
                          <a:ea typeface="Arial"/>
                        </a:rPr>
                        <a:t>2</a:t>
                      </a:r>
                      <a:endParaRPr lang="en-US" sz="700">
                        <a:solidFill>
                          <a:srgbClr val="000000"/>
                        </a:solidFill>
                        <a:effectLst/>
                        <a:latin typeface="Times New Roman"/>
                        <a:ea typeface="Arial"/>
                      </a:endParaRPr>
                    </a:p>
                  </a:txBody>
                  <a:tcPr marL="41960" marR="419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Máy VTĐ sóng ngắn 20W mang xách</a:t>
                      </a:r>
                      <a:endParaRPr lang="en-US" sz="700">
                        <a:solidFill>
                          <a:srgbClr val="000000"/>
                        </a:solidFill>
                        <a:effectLst/>
                        <a:latin typeface="Times New Roman"/>
                        <a:ea typeface="Arial"/>
                      </a:endParaRPr>
                    </a:p>
                  </a:txBody>
                  <a:tcPr marL="41960" marR="419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Bộ</a:t>
                      </a:r>
                      <a:endParaRPr lang="en-US" sz="700">
                        <a:solidFill>
                          <a:srgbClr val="000000"/>
                        </a:solidFill>
                        <a:effectLst/>
                        <a:latin typeface="Times New Roman"/>
                        <a:ea typeface="Arial"/>
                      </a:endParaRPr>
                    </a:p>
                  </a:txBody>
                  <a:tcPr marL="41960" marR="419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01</a:t>
                      </a:r>
                      <a:endParaRPr lang="en-US" sz="700">
                        <a:solidFill>
                          <a:srgbClr val="000000"/>
                        </a:solidFill>
                        <a:effectLst/>
                        <a:latin typeface="Times New Roman"/>
                        <a:ea typeface="Arial"/>
                      </a:endParaRPr>
                    </a:p>
                  </a:txBody>
                  <a:tcPr marL="41960" marR="419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 </a:t>
                      </a:r>
                      <a:endParaRPr lang="en-US" sz="700">
                        <a:solidFill>
                          <a:srgbClr val="000000"/>
                        </a:solidFill>
                        <a:effectLst/>
                        <a:latin typeface="Times New Roman"/>
                        <a:ea typeface="Arial"/>
                      </a:endParaRPr>
                    </a:p>
                  </a:txBody>
                  <a:tcPr marL="41960" marR="419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03653">
                <a:tc>
                  <a:txBody>
                    <a:bodyPr/>
                    <a:lstStyle/>
                    <a:p>
                      <a:pPr marL="0" marR="0" algn="ctr">
                        <a:spcBef>
                          <a:spcPts val="0"/>
                        </a:spcBef>
                        <a:spcAft>
                          <a:spcPts val="600"/>
                        </a:spcAft>
                      </a:pPr>
                      <a:r>
                        <a:rPr lang="de-DE" sz="900">
                          <a:solidFill>
                            <a:srgbClr val="000000"/>
                          </a:solidFill>
                          <a:effectLst/>
                          <a:latin typeface="Times New Roman"/>
                          <a:ea typeface="Arial"/>
                        </a:rPr>
                        <a:t>3</a:t>
                      </a:r>
                      <a:endParaRPr lang="en-US" sz="700">
                        <a:solidFill>
                          <a:srgbClr val="000000"/>
                        </a:solidFill>
                        <a:effectLst/>
                        <a:latin typeface="Times New Roman"/>
                        <a:ea typeface="Arial"/>
                      </a:endParaRPr>
                    </a:p>
                  </a:txBody>
                  <a:tcPr marL="41960" marR="419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Máy VTĐ sóng cực ngắn 50W nhảy tần</a:t>
                      </a:r>
                      <a:endParaRPr lang="en-US" sz="700">
                        <a:solidFill>
                          <a:srgbClr val="000000"/>
                        </a:solidFill>
                        <a:effectLst/>
                        <a:latin typeface="Times New Roman"/>
                        <a:ea typeface="Arial"/>
                      </a:endParaRPr>
                    </a:p>
                  </a:txBody>
                  <a:tcPr marL="41960" marR="419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Bộ</a:t>
                      </a:r>
                      <a:endParaRPr lang="en-US" sz="700">
                        <a:solidFill>
                          <a:srgbClr val="000000"/>
                        </a:solidFill>
                        <a:effectLst/>
                        <a:latin typeface="Times New Roman"/>
                        <a:ea typeface="Arial"/>
                      </a:endParaRPr>
                    </a:p>
                  </a:txBody>
                  <a:tcPr marL="41960" marR="419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01</a:t>
                      </a:r>
                      <a:endParaRPr lang="en-US" sz="700">
                        <a:solidFill>
                          <a:srgbClr val="000000"/>
                        </a:solidFill>
                        <a:effectLst/>
                        <a:latin typeface="Times New Roman"/>
                        <a:ea typeface="Arial"/>
                      </a:endParaRPr>
                    </a:p>
                  </a:txBody>
                  <a:tcPr marL="41960" marR="419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 </a:t>
                      </a:r>
                      <a:endParaRPr lang="en-US" sz="700">
                        <a:solidFill>
                          <a:srgbClr val="000000"/>
                        </a:solidFill>
                        <a:effectLst/>
                        <a:latin typeface="Times New Roman"/>
                        <a:ea typeface="Arial"/>
                      </a:endParaRPr>
                    </a:p>
                  </a:txBody>
                  <a:tcPr marL="41960" marR="419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03653">
                <a:tc>
                  <a:txBody>
                    <a:bodyPr/>
                    <a:lstStyle/>
                    <a:p>
                      <a:pPr marL="0" marR="0" algn="ctr">
                        <a:spcBef>
                          <a:spcPts val="0"/>
                        </a:spcBef>
                        <a:spcAft>
                          <a:spcPts val="600"/>
                        </a:spcAft>
                      </a:pPr>
                      <a:r>
                        <a:rPr lang="de-DE" sz="900">
                          <a:solidFill>
                            <a:srgbClr val="000000"/>
                          </a:solidFill>
                          <a:effectLst/>
                          <a:latin typeface="Times New Roman"/>
                          <a:ea typeface="Arial"/>
                        </a:rPr>
                        <a:t>4</a:t>
                      </a:r>
                      <a:endParaRPr lang="en-US" sz="700">
                        <a:solidFill>
                          <a:srgbClr val="000000"/>
                        </a:solidFill>
                        <a:effectLst/>
                        <a:latin typeface="Times New Roman"/>
                        <a:ea typeface="Arial"/>
                      </a:endParaRPr>
                    </a:p>
                  </a:txBody>
                  <a:tcPr marL="41960" marR="419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Máy VTĐ sóng cực ngắn 10W nhảy tần, mang xách</a:t>
                      </a:r>
                      <a:endParaRPr lang="en-US" sz="700">
                        <a:solidFill>
                          <a:srgbClr val="000000"/>
                        </a:solidFill>
                        <a:effectLst/>
                        <a:latin typeface="Times New Roman"/>
                        <a:ea typeface="Arial"/>
                      </a:endParaRPr>
                    </a:p>
                  </a:txBody>
                  <a:tcPr marL="41960" marR="419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Bộ</a:t>
                      </a:r>
                      <a:endParaRPr lang="en-US" sz="700">
                        <a:solidFill>
                          <a:srgbClr val="000000"/>
                        </a:solidFill>
                        <a:effectLst/>
                        <a:latin typeface="Times New Roman"/>
                        <a:ea typeface="Arial"/>
                      </a:endParaRPr>
                    </a:p>
                  </a:txBody>
                  <a:tcPr marL="41960" marR="419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01</a:t>
                      </a:r>
                      <a:endParaRPr lang="en-US" sz="700">
                        <a:solidFill>
                          <a:srgbClr val="000000"/>
                        </a:solidFill>
                        <a:effectLst/>
                        <a:latin typeface="Times New Roman"/>
                        <a:ea typeface="Arial"/>
                      </a:endParaRPr>
                    </a:p>
                  </a:txBody>
                  <a:tcPr marL="41960" marR="419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 </a:t>
                      </a:r>
                      <a:endParaRPr lang="en-US" sz="700">
                        <a:solidFill>
                          <a:srgbClr val="000000"/>
                        </a:solidFill>
                        <a:effectLst/>
                        <a:latin typeface="Times New Roman"/>
                        <a:ea typeface="Arial"/>
                      </a:endParaRPr>
                    </a:p>
                  </a:txBody>
                  <a:tcPr marL="41960" marR="419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51827">
                <a:tc>
                  <a:txBody>
                    <a:bodyPr/>
                    <a:lstStyle/>
                    <a:p>
                      <a:pPr marL="0" marR="0" algn="ctr">
                        <a:spcBef>
                          <a:spcPts val="0"/>
                        </a:spcBef>
                        <a:spcAft>
                          <a:spcPts val="600"/>
                        </a:spcAft>
                      </a:pPr>
                      <a:r>
                        <a:rPr lang="de-DE" sz="900">
                          <a:solidFill>
                            <a:srgbClr val="000000"/>
                          </a:solidFill>
                          <a:effectLst/>
                          <a:latin typeface="Times New Roman"/>
                          <a:ea typeface="Arial"/>
                        </a:rPr>
                        <a:t>5</a:t>
                      </a:r>
                      <a:endParaRPr lang="en-US" sz="700">
                        <a:solidFill>
                          <a:srgbClr val="000000"/>
                        </a:solidFill>
                        <a:effectLst/>
                        <a:latin typeface="Times New Roman"/>
                        <a:ea typeface="Arial"/>
                      </a:endParaRPr>
                    </a:p>
                  </a:txBody>
                  <a:tcPr marL="41960" marR="419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Thiết bị liên kết đa mạng</a:t>
                      </a:r>
                      <a:endParaRPr lang="en-US" sz="700">
                        <a:solidFill>
                          <a:srgbClr val="000000"/>
                        </a:solidFill>
                        <a:effectLst/>
                        <a:latin typeface="Times New Roman"/>
                        <a:ea typeface="Arial"/>
                      </a:endParaRPr>
                    </a:p>
                  </a:txBody>
                  <a:tcPr marL="41960" marR="419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Bộ</a:t>
                      </a:r>
                      <a:endParaRPr lang="en-US" sz="700">
                        <a:solidFill>
                          <a:srgbClr val="000000"/>
                        </a:solidFill>
                        <a:effectLst/>
                        <a:latin typeface="Times New Roman"/>
                        <a:ea typeface="Arial"/>
                      </a:endParaRPr>
                    </a:p>
                  </a:txBody>
                  <a:tcPr marL="41960" marR="419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01</a:t>
                      </a:r>
                      <a:endParaRPr lang="en-US" sz="700">
                        <a:solidFill>
                          <a:srgbClr val="000000"/>
                        </a:solidFill>
                        <a:effectLst/>
                        <a:latin typeface="Times New Roman"/>
                        <a:ea typeface="Arial"/>
                      </a:endParaRPr>
                    </a:p>
                  </a:txBody>
                  <a:tcPr marL="41960" marR="419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 </a:t>
                      </a:r>
                      <a:endParaRPr lang="en-US" sz="700">
                        <a:solidFill>
                          <a:srgbClr val="000000"/>
                        </a:solidFill>
                        <a:effectLst/>
                        <a:latin typeface="Times New Roman"/>
                        <a:ea typeface="Arial"/>
                      </a:endParaRPr>
                    </a:p>
                  </a:txBody>
                  <a:tcPr marL="41960" marR="419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51827">
                <a:tc>
                  <a:txBody>
                    <a:bodyPr/>
                    <a:lstStyle/>
                    <a:p>
                      <a:pPr marL="0" marR="0" algn="ctr">
                        <a:spcBef>
                          <a:spcPts val="0"/>
                        </a:spcBef>
                        <a:spcAft>
                          <a:spcPts val="600"/>
                        </a:spcAft>
                      </a:pPr>
                      <a:r>
                        <a:rPr lang="de-DE" sz="900">
                          <a:solidFill>
                            <a:srgbClr val="000000"/>
                          </a:solidFill>
                          <a:effectLst/>
                          <a:latin typeface="Times New Roman"/>
                          <a:ea typeface="Arial"/>
                        </a:rPr>
                        <a:t>6</a:t>
                      </a:r>
                      <a:endParaRPr lang="en-US" sz="700">
                        <a:solidFill>
                          <a:srgbClr val="000000"/>
                        </a:solidFill>
                        <a:effectLst/>
                        <a:latin typeface="Times New Roman"/>
                        <a:ea typeface="Arial"/>
                      </a:endParaRPr>
                    </a:p>
                  </a:txBody>
                  <a:tcPr marL="41960" marR="419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Máy bộ đàm cầm tay</a:t>
                      </a:r>
                      <a:endParaRPr lang="en-US" sz="700">
                        <a:solidFill>
                          <a:srgbClr val="000000"/>
                        </a:solidFill>
                        <a:effectLst/>
                        <a:latin typeface="Times New Roman"/>
                        <a:ea typeface="Arial"/>
                      </a:endParaRPr>
                    </a:p>
                  </a:txBody>
                  <a:tcPr marL="41960" marR="419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Bộ</a:t>
                      </a:r>
                      <a:endParaRPr lang="en-US" sz="700">
                        <a:solidFill>
                          <a:srgbClr val="000000"/>
                        </a:solidFill>
                        <a:effectLst/>
                        <a:latin typeface="Times New Roman"/>
                        <a:ea typeface="Arial"/>
                      </a:endParaRPr>
                    </a:p>
                  </a:txBody>
                  <a:tcPr marL="41960" marR="419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05</a:t>
                      </a:r>
                      <a:endParaRPr lang="en-US" sz="700">
                        <a:solidFill>
                          <a:srgbClr val="000000"/>
                        </a:solidFill>
                        <a:effectLst/>
                        <a:latin typeface="Times New Roman"/>
                        <a:ea typeface="Arial"/>
                      </a:endParaRPr>
                    </a:p>
                  </a:txBody>
                  <a:tcPr marL="41960" marR="419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 </a:t>
                      </a:r>
                      <a:endParaRPr lang="en-US" sz="700">
                        <a:solidFill>
                          <a:srgbClr val="000000"/>
                        </a:solidFill>
                        <a:effectLst/>
                        <a:latin typeface="Times New Roman"/>
                        <a:ea typeface="Arial"/>
                      </a:endParaRPr>
                    </a:p>
                  </a:txBody>
                  <a:tcPr marL="41960" marR="419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51827">
                <a:tc>
                  <a:txBody>
                    <a:bodyPr/>
                    <a:lstStyle/>
                    <a:p>
                      <a:pPr marL="0" marR="0" algn="ctr">
                        <a:spcBef>
                          <a:spcPts val="0"/>
                        </a:spcBef>
                        <a:spcAft>
                          <a:spcPts val="600"/>
                        </a:spcAft>
                      </a:pPr>
                      <a:r>
                        <a:rPr lang="de-DE" sz="900">
                          <a:solidFill>
                            <a:srgbClr val="000000"/>
                          </a:solidFill>
                          <a:effectLst/>
                          <a:latin typeface="Times New Roman"/>
                          <a:ea typeface="Arial"/>
                        </a:rPr>
                        <a:t>7</a:t>
                      </a:r>
                      <a:endParaRPr lang="en-US" sz="700">
                        <a:solidFill>
                          <a:srgbClr val="000000"/>
                        </a:solidFill>
                        <a:effectLst/>
                        <a:latin typeface="Times New Roman"/>
                        <a:ea typeface="Arial"/>
                      </a:endParaRPr>
                    </a:p>
                  </a:txBody>
                  <a:tcPr marL="41960" marR="419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Máy tính xách tay quân sự</a:t>
                      </a:r>
                      <a:endParaRPr lang="en-US" sz="700">
                        <a:solidFill>
                          <a:srgbClr val="000000"/>
                        </a:solidFill>
                        <a:effectLst/>
                        <a:latin typeface="Times New Roman"/>
                        <a:ea typeface="Arial"/>
                      </a:endParaRPr>
                    </a:p>
                  </a:txBody>
                  <a:tcPr marL="41960" marR="419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Chiếc</a:t>
                      </a:r>
                      <a:endParaRPr lang="en-US" sz="700">
                        <a:solidFill>
                          <a:srgbClr val="000000"/>
                        </a:solidFill>
                        <a:effectLst/>
                        <a:latin typeface="Times New Roman"/>
                        <a:ea typeface="Arial"/>
                      </a:endParaRPr>
                    </a:p>
                  </a:txBody>
                  <a:tcPr marL="41960" marR="419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01</a:t>
                      </a:r>
                      <a:endParaRPr lang="en-US" sz="700">
                        <a:solidFill>
                          <a:srgbClr val="000000"/>
                        </a:solidFill>
                        <a:effectLst/>
                        <a:latin typeface="Times New Roman"/>
                        <a:ea typeface="Arial"/>
                      </a:endParaRPr>
                    </a:p>
                  </a:txBody>
                  <a:tcPr marL="41960" marR="419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 </a:t>
                      </a:r>
                      <a:endParaRPr lang="en-US" sz="700">
                        <a:solidFill>
                          <a:srgbClr val="000000"/>
                        </a:solidFill>
                        <a:effectLst/>
                        <a:latin typeface="Times New Roman"/>
                        <a:ea typeface="Arial"/>
                      </a:endParaRPr>
                    </a:p>
                  </a:txBody>
                  <a:tcPr marL="41960" marR="419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51827">
                <a:tc>
                  <a:txBody>
                    <a:bodyPr/>
                    <a:lstStyle/>
                    <a:p>
                      <a:pPr marL="0" marR="0" algn="ctr">
                        <a:spcBef>
                          <a:spcPts val="0"/>
                        </a:spcBef>
                        <a:spcAft>
                          <a:spcPts val="600"/>
                        </a:spcAft>
                      </a:pPr>
                      <a:r>
                        <a:rPr lang="de-DE" sz="900">
                          <a:solidFill>
                            <a:srgbClr val="000000"/>
                          </a:solidFill>
                          <a:effectLst/>
                          <a:latin typeface="Times New Roman"/>
                          <a:ea typeface="Arial"/>
                        </a:rPr>
                        <a:t>8</a:t>
                      </a:r>
                      <a:endParaRPr lang="en-US" sz="700">
                        <a:solidFill>
                          <a:srgbClr val="000000"/>
                        </a:solidFill>
                        <a:effectLst/>
                        <a:latin typeface="Times New Roman"/>
                        <a:ea typeface="Arial"/>
                      </a:endParaRPr>
                    </a:p>
                  </a:txBody>
                  <a:tcPr marL="41960" marR="419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fr-FR" sz="900">
                          <a:solidFill>
                            <a:srgbClr val="000000"/>
                          </a:solidFill>
                          <a:effectLst/>
                          <a:latin typeface="Times New Roman"/>
                          <a:ea typeface="Arial"/>
                        </a:rPr>
                        <a:t>Máy tính xách tay</a:t>
                      </a:r>
                      <a:endParaRPr lang="en-US" sz="700">
                        <a:solidFill>
                          <a:srgbClr val="000000"/>
                        </a:solidFill>
                        <a:effectLst/>
                        <a:latin typeface="Times New Roman"/>
                        <a:ea typeface="Arial"/>
                      </a:endParaRPr>
                    </a:p>
                  </a:txBody>
                  <a:tcPr marL="41960" marR="419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Chiếc</a:t>
                      </a:r>
                      <a:endParaRPr lang="en-US" sz="700">
                        <a:solidFill>
                          <a:srgbClr val="000000"/>
                        </a:solidFill>
                        <a:effectLst/>
                        <a:latin typeface="Times New Roman"/>
                        <a:ea typeface="Arial"/>
                      </a:endParaRPr>
                    </a:p>
                  </a:txBody>
                  <a:tcPr marL="41960" marR="419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01</a:t>
                      </a:r>
                      <a:endParaRPr lang="en-US" sz="700">
                        <a:solidFill>
                          <a:srgbClr val="000000"/>
                        </a:solidFill>
                        <a:effectLst/>
                        <a:latin typeface="Times New Roman"/>
                        <a:ea typeface="Arial"/>
                      </a:endParaRPr>
                    </a:p>
                  </a:txBody>
                  <a:tcPr marL="41960" marR="419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 </a:t>
                      </a:r>
                      <a:endParaRPr lang="en-US" sz="700">
                        <a:solidFill>
                          <a:srgbClr val="000000"/>
                        </a:solidFill>
                        <a:effectLst/>
                        <a:latin typeface="Times New Roman"/>
                        <a:ea typeface="Arial"/>
                      </a:endParaRPr>
                    </a:p>
                  </a:txBody>
                  <a:tcPr marL="41960" marR="419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51827">
                <a:tc>
                  <a:txBody>
                    <a:bodyPr/>
                    <a:lstStyle/>
                    <a:p>
                      <a:pPr marL="0" marR="0" algn="ctr">
                        <a:spcBef>
                          <a:spcPts val="0"/>
                        </a:spcBef>
                        <a:spcAft>
                          <a:spcPts val="600"/>
                        </a:spcAft>
                      </a:pPr>
                      <a:r>
                        <a:rPr lang="de-DE" sz="900">
                          <a:solidFill>
                            <a:srgbClr val="000000"/>
                          </a:solidFill>
                          <a:effectLst/>
                          <a:latin typeface="Times New Roman"/>
                          <a:ea typeface="Arial"/>
                        </a:rPr>
                        <a:t>9</a:t>
                      </a:r>
                      <a:endParaRPr lang="en-US" sz="700">
                        <a:solidFill>
                          <a:srgbClr val="000000"/>
                        </a:solidFill>
                        <a:effectLst/>
                        <a:latin typeface="Times New Roman"/>
                        <a:ea typeface="Arial"/>
                      </a:endParaRPr>
                    </a:p>
                  </a:txBody>
                  <a:tcPr marL="41960" marR="419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en-US" sz="900">
                          <a:solidFill>
                            <a:srgbClr val="000000"/>
                          </a:solidFill>
                          <a:effectLst/>
                          <a:latin typeface="Times New Roman"/>
                          <a:ea typeface="Arial"/>
                        </a:rPr>
                        <a:t>Máy Fax</a:t>
                      </a:r>
                      <a:endParaRPr lang="en-US" sz="700">
                        <a:solidFill>
                          <a:srgbClr val="000000"/>
                        </a:solidFill>
                        <a:effectLst/>
                        <a:latin typeface="Times New Roman"/>
                        <a:ea typeface="Arial"/>
                      </a:endParaRPr>
                    </a:p>
                  </a:txBody>
                  <a:tcPr marL="41960" marR="419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Chiếc</a:t>
                      </a:r>
                      <a:endParaRPr lang="en-US" sz="700">
                        <a:solidFill>
                          <a:srgbClr val="000000"/>
                        </a:solidFill>
                        <a:effectLst/>
                        <a:latin typeface="Times New Roman"/>
                        <a:ea typeface="Arial"/>
                      </a:endParaRPr>
                    </a:p>
                  </a:txBody>
                  <a:tcPr marL="41960" marR="419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01</a:t>
                      </a:r>
                      <a:endParaRPr lang="en-US" sz="700">
                        <a:solidFill>
                          <a:srgbClr val="000000"/>
                        </a:solidFill>
                        <a:effectLst/>
                        <a:latin typeface="Times New Roman"/>
                        <a:ea typeface="Arial"/>
                      </a:endParaRPr>
                    </a:p>
                  </a:txBody>
                  <a:tcPr marL="41960" marR="419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 </a:t>
                      </a:r>
                      <a:endParaRPr lang="en-US" sz="700">
                        <a:solidFill>
                          <a:srgbClr val="000000"/>
                        </a:solidFill>
                        <a:effectLst/>
                        <a:latin typeface="Times New Roman"/>
                        <a:ea typeface="Arial"/>
                      </a:endParaRPr>
                    </a:p>
                  </a:txBody>
                  <a:tcPr marL="41960" marR="419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51827">
                <a:tc>
                  <a:txBody>
                    <a:bodyPr/>
                    <a:lstStyle/>
                    <a:p>
                      <a:pPr marL="0" marR="0" algn="ctr">
                        <a:spcBef>
                          <a:spcPts val="0"/>
                        </a:spcBef>
                        <a:spcAft>
                          <a:spcPts val="600"/>
                        </a:spcAft>
                      </a:pPr>
                      <a:r>
                        <a:rPr lang="de-DE" sz="900">
                          <a:solidFill>
                            <a:srgbClr val="000000"/>
                          </a:solidFill>
                          <a:effectLst/>
                          <a:latin typeface="Times New Roman"/>
                          <a:ea typeface="Arial"/>
                        </a:rPr>
                        <a:t>10</a:t>
                      </a:r>
                      <a:endParaRPr lang="en-US" sz="700">
                        <a:solidFill>
                          <a:srgbClr val="000000"/>
                        </a:solidFill>
                        <a:effectLst/>
                        <a:latin typeface="Times New Roman"/>
                        <a:ea typeface="Arial"/>
                      </a:endParaRPr>
                    </a:p>
                  </a:txBody>
                  <a:tcPr marL="41960" marR="419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en-US" sz="900">
                          <a:solidFill>
                            <a:srgbClr val="000000"/>
                          </a:solidFill>
                          <a:effectLst/>
                          <a:latin typeface="Times New Roman"/>
                          <a:ea typeface="Arial"/>
                        </a:rPr>
                        <a:t>Điện thoại ấn phím</a:t>
                      </a:r>
                      <a:endParaRPr lang="en-US" sz="700">
                        <a:solidFill>
                          <a:srgbClr val="000000"/>
                        </a:solidFill>
                        <a:effectLst/>
                        <a:latin typeface="Times New Roman"/>
                        <a:ea typeface="Arial"/>
                      </a:endParaRPr>
                    </a:p>
                  </a:txBody>
                  <a:tcPr marL="41960" marR="419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Chiếc</a:t>
                      </a:r>
                      <a:endParaRPr lang="en-US" sz="700">
                        <a:solidFill>
                          <a:srgbClr val="000000"/>
                        </a:solidFill>
                        <a:effectLst/>
                        <a:latin typeface="Times New Roman"/>
                        <a:ea typeface="Arial"/>
                      </a:endParaRPr>
                    </a:p>
                  </a:txBody>
                  <a:tcPr marL="41960" marR="419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10</a:t>
                      </a:r>
                      <a:endParaRPr lang="en-US" sz="700">
                        <a:solidFill>
                          <a:srgbClr val="000000"/>
                        </a:solidFill>
                        <a:effectLst/>
                        <a:latin typeface="Times New Roman"/>
                        <a:ea typeface="Arial"/>
                      </a:endParaRPr>
                    </a:p>
                  </a:txBody>
                  <a:tcPr marL="41960" marR="419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 </a:t>
                      </a:r>
                      <a:endParaRPr lang="en-US" sz="700">
                        <a:solidFill>
                          <a:srgbClr val="000000"/>
                        </a:solidFill>
                        <a:effectLst/>
                        <a:latin typeface="Times New Roman"/>
                        <a:ea typeface="Arial"/>
                      </a:endParaRPr>
                    </a:p>
                  </a:txBody>
                  <a:tcPr marL="41960" marR="419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51827">
                <a:tc>
                  <a:txBody>
                    <a:bodyPr/>
                    <a:lstStyle/>
                    <a:p>
                      <a:pPr marL="0" marR="0" algn="ctr">
                        <a:spcBef>
                          <a:spcPts val="0"/>
                        </a:spcBef>
                        <a:spcAft>
                          <a:spcPts val="600"/>
                        </a:spcAft>
                      </a:pPr>
                      <a:r>
                        <a:rPr lang="de-DE" sz="900">
                          <a:solidFill>
                            <a:srgbClr val="000000"/>
                          </a:solidFill>
                          <a:effectLst/>
                          <a:latin typeface="Times New Roman"/>
                          <a:ea typeface="Arial"/>
                        </a:rPr>
                        <a:t>11</a:t>
                      </a:r>
                      <a:endParaRPr lang="en-US" sz="700">
                        <a:solidFill>
                          <a:srgbClr val="000000"/>
                        </a:solidFill>
                        <a:effectLst/>
                        <a:latin typeface="Times New Roman"/>
                        <a:ea typeface="Arial"/>
                      </a:endParaRPr>
                    </a:p>
                  </a:txBody>
                  <a:tcPr marL="41960" marR="419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Ăng ten sóng ngắn NVIS cơ động</a:t>
                      </a:r>
                      <a:endParaRPr lang="en-US" sz="700">
                        <a:solidFill>
                          <a:srgbClr val="000000"/>
                        </a:solidFill>
                        <a:effectLst/>
                        <a:latin typeface="Times New Roman"/>
                        <a:ea typeface="Arial"/>
                      </a:endParaRPr>
                    </a:p>
                  </a:txBody>
                  <a:tcPr marL="41960" marR="419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Chiếc</a:t>
                      </a:r>
                      <a:endParaRPr lang="en-US" sz="700">
                        <a:solidFill>
                          <a:srgbClr val="000000"/>
                        </a:solidFill>
                        <a:effectLst/>
                        <a:latin typeface="Times New Roman"/>
                        <a:ea typeface="Arial"/>
                      </a:endParaRPr>
                    </a:p>
                  </a:txBody>
                  <a:tcPr marL="41960" marR="419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01</a:t>
                      </a:r>
                      <a:endParaRPr lang="en-US" sz="700">
                        <a:solidFill>
                          <a:srgbClr val="000000"/>
                        </a:solidFill>
                        <a:effectLst/>
                        <a:latin typeface="Times New Roman"/>
                        <a:ea typeface="Arial"/>
                      </a:endParaRPr>
                    </a:p>
                  </a:txBody>
                  <a:tcPr marL="41960" marR="419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 </a:t>
                      </a:r>
                      <a:endParaRPr lang="en-US" sz="700">
                        <a:solidFill>
                          <a:srgbClr val="000000"/>
                        </a:solidFill>
                        <a:effectLst/>
                        <a:latin typeface="Times New Roman"/>
                        <a:ea typeface="Arial"/>
                      </a:endParaRPr>
                    </a:p>
                  </a:txBody>
                  <a:tcPr marL="41960" marR="419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51827">
                <a:tc>
                  <a:txBody>
                    <a:bodyPr/>
                    <a:lstStyle/>
                    <a:p>
                      <a:pPr marL="0" marR="0" algn="ctr">
                        <a:spcBef>
                          <a:spcPts val="0"/>
                        </a:spcBef>
                        <a:spcAft>
                          <a:spcPts val="600"/>
                        </a:spcAft>
                      </a:pPr>
                      <a:r>
                        <a:rPr lang="de-DE" sz="900">
                          <a:solidFill>
                            <a:srgbClr val="000000"/>
                          </a:solidFill>
                          <a:effectLst/>
                          <a:latin typeface="Times New Roman"/>
                          <a:ea typeface="Arial"/>
                        </a:rPr>
                        <a:t>12</a:t>
                      </a:r>
                      <a:endParaRPr lang="en-US" sz="700">
                        <a:solidFill>
                          <a:srgbClr val="000000"/>
                        </a:solidFill>
                        <a:effectLst/>
                        <a:latin typeface="Times New Roman"/>
                        <a:ea typeface="Arial"/>
                      </a:endParaRPr>
                    </a:p>
                  </a:txBody>
                  <a:tcPr marL="41960" marR="419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en-US" sz="900">
                          <a:solidFill>
                            <a:srgbClr val="000000"/>
                          </a:solidFill>
                          <a:effectLst/>
                          <a:latin typeface="Times New Roman"/>
                          <a:ea typeface="Arial"/>
                        </a:rPr>
                        <a:t>Cáp quang dã chiến</a:t>
                      </a:r>
                      <a:endParaRPr lang="en-US" sz="700">
                        <a:solidFill>
                          <a:srgbClr val="000000"/>
                        </a:solidFill>
                        <a:effectLst/>
                        <a:latin typeface="Times New Roman"/>
                        <a:ea typeface="Arial"/>
                      </a:endParaRPr>
                    </a:p>
                  </a:txBody>
                  <a:tcPr marL="41960" marR="419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km</a:t>
                      </a:r>
                      <a:endParaRPr lang="en-US" sz="700">
                        <a:solidFill>
                          <a:srgbClr val="000000"/>
                        </a:solidFill>
                        <a:effectLst/>
                        <a:latin typeface="Times New Roman"/>
                        <a:ea typeface="Arial"/>
                      </a:endParaRPr>
                    </a:p>
                  </a:txBody>
                  <a:tcPr marL="41960" marR="419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02</a:t>
                      </a:r>
                      <a:endParaRPr lang="en-US" sz="700">
                        <a:solidFill>
                          <a:srgbClr val="000000"/>
                        </a:solidFill>
                        <a:effectLst/>
                        <a:latin typeface="Times New Roman"/>
                        <a:ea typeface="Arial"/>
                      </a:endParaRPr>
                    </a:p>
                  </a:txBody>
                  <a:tcPr marL="41960" marR="419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 </a:t>
                      </a:r>
                      <a:endParaRPr lang="en-US" sz="700">
                        <a:solidFill>
                          <a:srgbClr val="000000"/>
                        </a:solidFill>
                        <a:effectLst/>
                        <a:latin typeface="Times New Roman"/>
                        <a:ea typeface="Arial"/>
                      </a:endParaRPr>
                    </a:p>
                  </a:txBody>
                  <a:tcPr marL="41960" marR="419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51827">
                <a:tc>
                  <a:txBody>
                    <a:bodyPr/>
                    <a:lstStyle/>
                    <a:p>
                      <a:pPr marL="0" marR="0" algn="ctr">
                        <a:spcBef>
                          <a:spcPts val="0"/>
                        </a:spcBef>
                        <a:spcAft>
                          <a:spcPts val="600"/>
                        </a:spcAft>
                      </a:pPr>
                      <a:r>
                        <a:rPr lang="de-DE" sz="900">
                          <a:solidFill>
                            <a:srgbClr val="000000"/>
                          </a:solidFill>
                          <a:effectLst/>
                          <a:latin typeface="Times New Roman"/>
                          <a:ea typeface="Arial"/>
                        </a:rPr>
                        <a:t>13</a:t>
                      </a:r>
                      <a:endParaRPr lang="en-US" sz="700">
                        <a:solidFill>
                          <a:srgbClr val="000000"/>
                        </a:solidFill>
                        <a:effectLst/>
                        <a:latin typeface="Times New Roman"/>
                        <a:ea typeface="Arial"/>
                      </a:endParaRPr>
                    </a:p>
                  </a:txBody>
                  <a:tcPr marL="41960" marR="419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Dây bọc điện thoại dã chiến</a:t>
                      </a:r>
                      <a:endParaRPr lang="en-US" sz="700">
                        <a:solidFill>
                          <a:srgbClr val="000000"/>
                        </a:solidFill>
                        <a:effectLst/>
                        <a:latin typeface="Times New Roman"/>
                        <a:ea typeface="Arial"/>
                      </a:endParaRPr>
                    </a:p>
                  </a:txBody>
                  <a:tcPr marL="41960" marR="419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km</a:t>
                      </a:r>
                      <a:endParaRPr lang="en-US" sz="700">
                        <a:solidFill>
                          <a:srgbClr val="000000"/>
                        </a:solidFill>
                        <a:effectLst/>
                        <a:latin typeface="Times New Roman"/>
                        <a:ea typeface="Arial"/>
                      </a:endParaRPr>
                    </a:p>
                  </a:txBody>
                  <a:tcPr marL="41960" marR="419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05</a:t>
                      </a:r>
                      <a:endParaRPr lang="en-US" sz="700">
                        <a:solidFill>
                          <a:srgbClr val="000000"/>
                        </a:solidFill>
                        <a:effectLst/>
                        <a:latin typeface="Times New Roman"/>
                        <a:ea typeface="Arial"/>
                      </a:endParaRPr>
                    </a:p>
                  </a:txBody>
                  <a:tcPr marL="41960" marR="419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 </a:t>
                      </a:r>
                      <a:endParaRPr lang="en-US" sz="700">
                        <a:solidFill>
                          <a:srgbClr val="000000"/>
                        </a:solidFill>
                        <a:effectLst/>
                        <a:latin typeface="Times New Roman"/>
                        <a:ea typeface="Arial"/>
                      </a:endParaRPr>
                    </a:p>
                  </a:txBody>
                  <a:tcPr marL="41960" marR="419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51827">
                <a:tc>
                  <a:txBody>
                    <a:bodyPr/>
                    <a:lstStyle/>
                    <a:p>
                      <a:pPr marL="0" marR="0" algn="ctr">
                        <a:spcBef>
                          <a:spcPts val="0"/>
                        </a:spcBef>
                        <a:spcAft>
                          <a:spcPts val="600"/>
                        </a:spcAft>
                      </a:pPr>
                      <a:r>
                        <a:rPr lang="de-DE" sz="900">
                          <a:solidFill>
                            <a:srgbClr val="000000"/>
                          </a:solidFill>
                          <a:effectLst/>
                          <a:latin typeface="Times New Roman"/>
                          <a:ea typeface="Arial"/>
                        </a:rPr>
                        <a:t>14</a:t>
                      </a:r>
                      <a:endParaRPr lang="en-US" sz="700">
                        <a:solidFill>
                          <a:srgbClr val="000000"/>
                        </a:solidFill>
                        <a:effectLst/>
                        <a:latin typeface="Times New Roman"/>
                        <a:ea typeface="Arial"/>
                      </a:endParaRPr>
                    </a:p>
                  </a:txBody>
                  <a:tcPr marL="41960" marR="419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en-US" sz="900">
                          <a:solidFill>
                            <a:srgbClr val="000000"/>
                          </a:solidFill>
                          <a:effectLst/>
                          <a:latin typeface="Times New Roman"/>
                          <a:ea typeface="Arial"/>
                        </a:rPr>
                        <a:t>Thiết bị ổn áp</a:t>
                      </a:r>
                      <a:endParaRPr lang="en-US" sz="700">
                        <a:solidFill>
                          <a:srgbClr val="000000"/>
                        </a:solidFill>
                        <a:effectLst/>
                        <a:latin typeface="Times New Roman"/>
                        <a:ea typeface="Arial"/>
                      </a:endParaRPr>
                    </a:p>
                  </a:txBody>
                  <a:tcPr marL="41960" marR="419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Chiếc</a:t>
                      </a:r>
                      <a:endParaRPr lang="en-US" sz="700">
                        <a:solidFill>
                          <a:srgbClr val="000000"/>
                        </a:solidFill>
                        <a:effectLst/>
                        <a:latin typeface="Times New Roman"/>
                        <a:ea typeface="Arial"/>
                      </a:endParaRPr>
                    </a:p>
                  </a:txBody>
                  <a:tcPr marL="41960" marR="419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01</a:t>
                      </a:r>
                      <a:endParaRPr lang="en-US" sz="700">
                        <a:solidFill>
                          <a:srgbClr val="000000"/>
                        </a:solidFill>
                        <a:effectLst/>
                        <a:latin typeface="Times New Roman"/>
                        <a:ea typeface="Arial"/>
                      </a:endParaRPr>
                    </a:p>
                  </a:txBody>
                  <a:tcPr marL="41960" marR="419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 </a:t>
                      </a:r>
                      <a:endParaRPr lang="en-US" sz="700">
                        <a:solidFill>
                          <a:srgbClr val="000000"/>
                        </a:solidFill>
                        <a:effectLst/>
                        <a:latin typeface="Times New Roman"/>
                        <a:ea typeface="Arial"/>
                      </a:endParaRPr>
                    </a:p>
                  </a:txBody>
                  <a:tcPr marL="41960" marR="419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51827">
                <a:tc>
                  <a:txBody>
                    <a:bodyPr/>
                    <a:lstStyle/>
                    <a:p>
                      <a:pPr marL="0" marR="0" algn="ctr">
                        <a:spcBef>
                          <a:spcPts val="0"/>
                        </a:spcBef>
                        <a:spcAft>
                          <a:spcPts val="600"/>
                        </a:spcAft>
                      </a:pPr>
                      <a:r>
                        <a:rPr lang="de-DE" sz="900">
                          <a:solidFill>
                            <a:srgbClr val="000000"/>
                          </a:solidFill>
                          <a:effectLst/>
                          <a:latin typeface="Times New Roman"/>
                          <a:ea typeface="Arial"/>
                        </a:rPr>
                        <a:t>15</a:t>
                      </a:r>
                      <a:endParaRPr lang="en-US" sz="700">
                        <a:solidFill>
                          <a:srgbClr val="000000"/>
                        </a:solidFill>
                        <a:effectLst/>
                        <a:latin typeface="Times New Roman"/>
                        <a:ea typeface="Arial"/>
                      </a:endParaRPr>
                    </a:p>
                  </a:txBody>
                  <a:tcPr marL="41960" marR="419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Thiết bị cắt lọc sét và bảo vệ quá áp</a:t>
                      </a:r>
                      <a:endParaRPr lang="en-US" sz="700">
                        <a:solidFill>
                          <a:srgbClr val="000000"/>
                        </a:solidFill>
                        <a:effectLst/>
                        <a:latin typeface="Times New Roman"/>
                        <a:ea typeface="Arial"/>
                      </a:endParaRPr>
                    </a:p>
                  </a:txBody>
                  <a:tcPr marL="41960" marR="419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Chiếc</a:t>
                      </a:r>
                      <a:endParaRPr lang="en-US" sz="700">
                        <a:solidFill>
                          <a:srgbClr val="000000"/>
                        </a:solidFill>
                        <a:effectLst/>
                        <a:latin typeface="Times New Roman"/>
                        <a:ea typeface="Arial"/>
                      </a:endParaRPr>
                    </a:p>
                  </a:txBody>
                  <a:tcPr marL="41960" marR="419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01</a:t>
                      </a:r>
                      <a:endParaRPr lang="en-US" sz="700">
                        <a:solidFill>
                          <a:srgbClr val="000000"/>
                        </a:solidFill>
                        <a:effectLst/>
                        <a:latin typeface="Times New Roman"/>
                        <a:ea typeface="Arial"/>
                      </a:endParaRPr>
                    </a:p>
                  </a:txBody>
                  <a:tcPr marL="41960" marR="419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 </a:t>
                      </a:r>
                      <a:endParaRPr lang="en-US" sz="700">
                        <a:solidFill>
                          <a:srgbClr val="000000"/>
                        </a:solidFill>
                        <a:effectLst/>
                        <a:latin typeface="Times New Roman"/>
                        <a:ea typeface="Arial"/>
                      </a:endParaRPr>
                    </a:p>
                  </a:txBody>
                  <a:tcPr marL="41960" marR="419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51827">
                <a:tc>
                  <a:txBody>
                    <a:bodyPr/>
                    <a:lstStyle/>
                    <a:p>
                      <a:pPr marL="0" marR="0" algn="ctr">
                        <a:spcBef>
                          <a:spcPts val="0"/>
                        </a:spcBef>
                        <a:spcAft>
                          <a:spcPts val="600"/>
                        </a:spcAft>
                      </a:pPr>
                      <a:r>
                        <a:rPr lang="de-DE" sz="900">
                          <a:solidFill>
                            <a:srgbClr val="000000"/>
                          </a:solidFill>
                          <a:effectLst/>
                          <a:latin typeface="Times New Roman"/>
                          <a:ea typeface="Arial"/>
                        </a:rPr>
                        <a:t>16</a:t>
                      </a:r>
                      <a:endParaRPr lang="en-US" sz="700">
                        <a:solidFill>
                          <a:srgbClr val="000000"/>
                        </a:solidFill>
                        <a:effectLst/>
                        <a:latin typeface="Times New Roman"/>
                        <a:ea typeface="Arial"/>
                      </a:endParaRPr>
                    </a:p>
                  </a:txBody>
                  <a:tcPr marL="41960" marR="419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Bộ nguồn nắn nạp và rung</a:t>
                      </a:r>
                      <a:endParaRPr lang="en-US" sz="700">
                        <a:solidFill>
                          <a:srgbClr val="000000"/>
                        </a:solidFill>
                        <a:effectLst/>
                        <a:latin typeface="Times New Roman"/>
                        <a:ea typeface="Arial"/>
                      </a:endParaRPr>
                    </a:p>
                  </a:txBody>
                  <a:tcPr marL="41960" marR="419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Bộ</a:t>
                      </a:r>
                      <a:endParaRPr lang="en-US" sz="700">
                        <a:solidFill>
                          <a:srgbClr val="000000"/>
                        </a:solidFill>
                        <a:effectLst/>
                        <a:latin typeface="Times New Roman"/>
                        <a:ea typeface="Arial"/>
                      </a:endParaRPr>
                    </a:p>
                  </a:txBody>
                  <a:tcPr marL="41960" marR="419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01</a:t>
                      </a:r>
                      <a:endParaRPr lang="en-US" sz="700">
                        <a:solidFill>
                          <a:srgbClr val="000000"/>
                        </a:solidFill>
                        <a:effectLst/>
                        <a:latin typeface="Times New Roman"/>
                        <a:ea typeface="Arial"/>
                      </a:endParaRPr>
                    </a:p>
                  </a:txBody>
                  <a:tcPr marL="41960" marR="419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 </a:t>
                      </a:r>
                      <a:endParaRPr lang="en-US" sz="700">
                        <a:solidFill>
                          <a:srgbClr val="000000"/>
                        </a:solidFill>
                        <a:effectLst/>
                        <a:latin typeface="Times New Roman"/>
                        <a:ea typeface="Arial"/>
                      </a:endParaRPr>
                    </a:p>
                  </a:txBody>
                  <a:tcPr marL="41960" marR="419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51827">
                <a:tc>
                  <a:txBody>
                    <a:bodyPr/>
                    <a:lstStyle/>
                    <a:p>
                      <a:pPr marL="0" marR="0" algn="ctr">
                        <a:spcBef>
                          <a:spcPts val="0"/>
                        </a:spcBef>
                        <a:spcAft>
                          <a:spcPts val="600"/>
                        </a:spcAft>
                      </a:pPr>
                      <a:r>
                        <a:rPr lang="de-DE" sz="900">
                          <a:solidFill>
                            <a:srgbClr val="000000"/>
                          </a:solidFill>
                          <a:effectLst/>
                          <a:latin typeface="Times New Roman"/>
                          <a:ea typeface="Arial"/>
                        </a:rPr>
                        <a:t>17</a:t>
                      </a:r>
                      <a:endParaRPr lang="en-US" sz="700">
                        <a:solidFill>
                          <a:srgbClr val="000000"/>
                        </a:solidFill>
                        <a:effectLst/>
                        <a:latin typeface="Times New Roman"/>
                        <a:ea typeface="Arial"/>
                      </a:endParaRPr>
                    </a:p>
                  </a:txBody>
                  <a:tcPr marL="41960" marR="419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Ắc quy 12V/100Ah (04 bình/tổ)</a:t>
                      </a:r>
                      <a:endParaRPr lang="en-US" sz="700">
                        <a:solidFill>
                          <a:srgbClr val="000000"/>
                        </a:solidFill>
                        <a:effectLst/>
                        <a:latin typeface="Times New Roman"/>
                        <a:ea typeface="Arial"/>
                      </a:endParaRPr>
                    </a:p>
                  </a:txBody>
                  <a:tcPr marL="41960" marR="419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Tổ</a:t>
                      </a:r>
                      <a:endParaRPr lang="en-US" sz="700">
                        <a:solidFill>
                          <a:srgbClr val="000000"/>
                        </a:solidFill>
                        <a:effectLst/>
                        <a:latin typeface="Times New Roman"/>
                        <a:ea typeface="Arial"/>
                      </a:endParaRPr>
                    </a:p>
                  </a:txBody>
                  <a:tcPr marL="41960" marR="419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01</a:t>
                      </a:r>
                      <a:endParaRPr lang="en-US" sz="700">
                        <a:solidFill>
                          <a:srgbClr val="000000"/>
                        </a:solidFill>
                        <a:effectLst/>
                        <a:latin typeface="Times New Roman"/>
                        <a:ea typeface="Arial"/>
                      </a:endParaRPr>
                    </a:p>
                  </a:txBody>
                  <a:tcPr marL="41960" marR="419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 </a:t>
                      </a:r>
                      <a:endParaRPr lang="en-US" sz="700">
                        <a:solidFill>
                          <a:srgbClr val="000000"/>
                        </a:solidFill>
                        <a:effectLst/>
                        <a:latin typeface="Times New Roman"/>
                        <a:ea typeface="Arial"/>
                      </a:endParaRPr>
                    </a:p>
                  </a:txBody>
                  <a:tcPr marL="41960" marR="419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51827">
                <a:tc>
                  <a:txBody>
                    <a:bodyPr/>
                    <a:lstStyle/>
                    <a:p>
                      <a:pPr marL="0" marR="0" algn="ctr">
                        <a:spcBef>
                          <a:spcPts val="0"/>
                        </a:spcBef>
                        <a:spcAft>
                          <a:spcPts val="600"/>
                        </a:spcAft>
                      </a:pPr>
                      <a:r>
                        <a:rPr lang="de-DE" sz="900">
                          <a:solidFill>
                            <a:srgbClr val="000000"/>
                          </a:solidFill>
                          <a:effectLst/>
                          <a:latin typeface="Times New Roman"/>
                          <a:ea typeface="Arial"/>
                        </a:rPr>
                        <a:t>18</a:t>
                      </a:r>
                      <a:endParaRPr lang="en-US" sz="700">
                        <a:solidFill>
                          <a:srgbClr val="000000"/>
                        </a:solidFill>
                        <a:effectLst/>
                        <a:latin typeface="Times New Roman"/>
                        <a:ea typeface="Arial"/>
                      </a:endParaRPr>
                    </a:p>
                  </a:txBody>
                  <a:tcPr marL="41960" marR="419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en-US" sz="900">
                          <a:solidFill>
                            <a:srgbClr val="000000"/>
                          </a:solidFill>
                          <a:effectLst/>
                          <a:latin typeface="Times New Roman"/>
                          <a:ea typeface="Arial"/>
                        </a:rPr>
                        <a:t>Máy phát điện</a:t>
                      </a:r>
                      <a:endParaRPr lang="en-US" sz="700">
                        <a:solidFill>
                          <a:srgbClr val="000000"/>
                        </a:solidFill>
                        <a:effectLst/>
                        <a:latin typeface="Times New Roman"/>
                        <a:ea typeface="Arial"/>
                      </a:endParaRPr>
                    </a:p>
                  </a:txBody>
                  <a:tcPr marL="41960" marR="419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Chiếc</a:t>
                      </a:r>
                      <a:endParaRPr lang="en-US" sz="700">
                        <a:solidFill>
                          <a:srgbClr val="000000"/>
                        </a:solidFill>
                        <a:effectLst/>
                        <a:latin typeface="Times New Roman"/>
                        <a:ea typeface="Arial"/>
                      </a:endParaRPr>
                    </a:p>
                  </a:txBody>
                  <a:tcPr marL="41960" marR="419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01</a:t>
                      </a:r>
                      <a:endParaRPr lang="en-US" sz="700">
                        <a:solidFill>
                          <a:srgbClr val="000000"/>
                        </a:solidFill>
                        <a:effectLst/>
                        <a:latin typeface="Times New Roman"/>
                        <a:ea typeface="Arial"/>
                      </a:endParaRPr>
                    </a:p>
                  </a:txBody>
                  <a:tcPr marL="41960" marR="419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 </a:t>
                      </a:r>
                      <a:endParaRPr lang="en-US" sz="700">
                        <a:solidFill>
                          <a:srgbClr val="000000"/>
                        </a:solidFill>
                        <a:effectLst/>
                        <a:latin typeface="Times New Roman"/>
                        <a:ea typeface="Arial"/>
                      </a:endParaRPr>
                    </a:p>
                  </a:txBody>
                  <a:tcPr marL="41960" marR="419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51827">
                <a:tc>
                  <a:txBody>
                    <a:bodyPr/>
                    <a:lstStyle/>
                    <a:p>
                      <a:pPr marL="0" marR="0" algn="ctr">
                        <a:spcBef>
                          <a:spcPts val="0"/>
                        </a:spcBef>
                        <a:spcAft>
                          <a:spcPts val="600"/>
                        </a:spcAft>
                      </a:pPr>
                      <a:r>
                        <a:rPr lang="de-DE" sz="900">
                          <a:solidFill>
                            <a:srgbClr val="000000"/>
                          </a:solidFill>
                          <a:effectLst/>
                          <a:latin typeface="Times New Roman"/>
                          <a:ea typeface="Arial"/>
                        </a:rPr>
                        <a:t>19</a:t>
                      </a:r>
                      <a:endParaRPr lang="en-US" sz="700">
                        <a:solidFill>
                          <a:srgbClr val="000000"/>
                        </a:solidFill>
                        <a:effectLst/>
                        <a:latin typeface="Times New Roman"/>
                        <a:ea typeface="Arial"/>
                      </a:endParaRPr>
                    </a:p>
                  </a:txBody>
                  <a:tcPr marL="41960" marR="419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en-US" sz="900">
                          <a:solidFill>
                            <a:srgbClr val="000000"/>
                          </a:solidFill>
                          <a:effectLst/>
                          <a:latin typeface="Times New Roman"/>
                          <a:ea typeface="Arial"/>
                        </a:rPr>
                        <a:t>Điều hoà nhiệt độ</a:t>
                      </a:r>
                      <a:endParaRPr lang="en-US" sz="700">
                        <a:solidFill>
                          <a:srgbClr val="000000"/>
                        </a:solidFill>
                        <a:effectLst/>
                        <a:latin typeface="Times New Roman"/>
                        <a:ea typeface="Arial"/>
                      </a:endParaRPr>
                    </a:p>
                  </a:txBody>
                  <a:tcPr marL="41960" marR="419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Bộ</a:t>
                      </a:r>
                      <a:endParaRPr lang="en-US" sz="700">
                        <a:solidFill>
                          <a:srgbClr val="000000"/>
                        </a:solidFill>
                        <a:effectLst/>
                        <a:latin typeface="Times New Roman"/>
                        <a:ea typeface="Arial"/>
                      </a:endParaRPr>
                    </a:p>
                  </a:txBody>
                  <a:tcPr marL="41960" marR="419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01</a:t>
                      </a:r>
                      <a:endParaRPr lang="en-US" sz="700">
                        <a:solidFill>
                          <a:srgbClr val="000000"/>
                        </a:solidFill>
                        <a:effectLst/>
                        <a:latin typeface="Times New Roman"/>
                        <a:ea typeface="Arial"/>
                      </a:endParaRPr>
                    </a:p>
                  </a:txBody>
                  <a:tcPr marL="41960" marR="419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 </a:t>
                      </a:r>
                      <a:endParaRPr lang="en-US" sz="700">
                        <a:solidFill>
                          <a:srgbClr val="000000"/>
                        </a:solidFill>
                        <a:effectLst/>
                        <a:latin typeface="Times New Roman"/>
                        <a:ea typeface="Arial"/>
                      </a:endParaRPr>
                    </a:p>
                  </a:txBody>
                  <a:tcPr marL="41960" marR="419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51827">
                <a:tc>
                  <a:txBody>
                    <a:bodyPr/>
                    <a:lstStyle/>
                    <a:p>
                      <a:pPr marL="0" marR="0" algn="ctr">
                        <a:spcBef>
                          <a:spcPts val="0"/>
                        </a:spcBef>
                        <a:spcAft>
                          <a:spcPts val="600"/>
                        </a:spcAft>
                      </a:pPr>
                      <a:r>
                        <a:rPr lang="de-DE" sz="900">
                          <a:solidFill>
                            <a:srgbClr val="000000"/>
                          </a:solidFill>
                          <a:effectLst/>
                          <a:latin typeface="Times New Roman"/>
                          <a:ea typeface="Arial"/>
                        </a:rPr>
                        <a:t>20</a:t>
                      </a:r>
                      <a:endParaRPr lang="en-US" sz="700">
                        <a:solidFill>
                          <a:srgbClr val="000000"/>
                        </a:solidFill>
                        <a:effectLst/>
                        <a:latin typeface="Times New Roman"/>
                        <a:ea typeface="Arial"/>
                      </a:endParaRPr>
                    </a:p>
                  </a:txBody>
                  <a:tcPr marL="41960" marR="419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en-US" sz="900">
                          <a:solidFill>
                            <a:srgbClr val="000000"/>
                          </a:solidFill>
                          <a:effectLst/>
                          <a:latin typeface="Times New Roman"/>
                          <a:ea typeface="Arial"/>
                        </a:rPr>
                        <a:t>Máy hút ẩm</a:t>
                      </a:r>
                      <a:endParaRPr lang="en-US" sz="700">
                        <a:solidFill>
                          <a:srgbClr val="000000"/>
                        </a:solidFill>
                        <a:effectLst/>
                        <a:latin typeface="Times New Roman"/>
                        <a:ea typeface="Arial"/>
                      </a:endParaRPr>
                    </a:p>
                  </a:txBody>
                  <a:tcPr marL="41960" marR="419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Chiếc</a:t>
                      </a:r>
                      <a:endParaRPr lang="en-US" sz="700">
                        <a:solidFill>
                          <a:srgbClr val="000000"/>
                        </a:solidFill>
                        <a:effectLst/>
                        <a:latin typeface="Times New Roman"/>
                        <a:ea typeface="Arial"/>
                      </a:endParaRPr>
                    </a:p>
                  </a:txBody>
                  <a:tcPr marL="41960" marR="419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01</a:t>
                      </a:r>
                      <a:endParaRPr lang="en-US" sz="700">
                        <a:solidFill>
                          <a:srgbClr val="000000"/>
                        </a:solidFill>
                        <a:effectLst/>
                        <a:latin typeface="Times New Roman"/>
                        <a:ea typeface="Arial"/>
                      </a:endParaRPr>
                    </a:p>
                  </a:txBody>
                  <a:tcPr marL="41960" marR="419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 </a:t>
                      </a:r>
                      <a:endParaRPr lang="en-US" sz="700">
                        <a:solidFill>
                          <a:srgbClr val="000000"/>
                        </a:solidFill>
                        <a:effectLst/>
                        <a:latin typeface="Times New Roman"/>
                        <a:ea typeface="Arial"/>
                      </a:endParaRPr>
                    </a:p>
                  </a:txBody>
                  <a:tcPr marL="41960" marR="419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303653">
                <a:tc>
                  <a:txBody>
                    <a:bodyPr/>
                    <a:lstStyle/>
                    <a:p>
                      <a:pPr marL="0" marR="0" algn="ctr">
                        <a:spcBef>
                          <a:spcPts val="0"/>
                        </a:spcBef>
                        <a:spcAft>
                          <a:spcPts val="600"/>
                        </a:spcAft>
                      </a:pPr>
                      <a:r>
                        <a:rPr lang="de-DE" sz="900">
                          <a:solidFill>
                            <a:srgbClr val="000000"/>
                          </a:solidFill>
                          <a:effectLst/>
                          <a:latin typeface="Times New Roman"/>
                          <a:ea typeface="Arial"/>
                        </a:rPr>
                        <a:t>21</a:t>
                      </a:r>
                      <a:endParaRPr lang="en-US" sz="700">
                        <a:solidFill>
                          <a:srgbClr val="000000"/>
                        </a:solidFill>
                        <a:effectLst/>
                        <a:latin typeface="Times New Roman"/>
                        <a:ea typeface="Arial"/>
                      </a:endParaRPr>
                    </a:p>
                  </a:txBody>
                  <a:tcPr marL="41960" marR="419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nb-NO" sz="900">
                          <a:solidFill>
                            <a:srgbClr val="000000"/>
                          </a:solidFill>
                          <a:effectLst/>
                          <a:latin typeface="Times New Roman"/>
                          <a:ea typeface="Arial"/>
                        </a:rPr>
                        <a:t>Cột ăng ten vô tuyến sóng ngắn quay tay</a:t>
                      </a:r>
                      <a:endParaRPr lang="en-US" sz="700">
                        <a:solidFill>
                          <a:srgbClr val="000000"/>
                        </a:solidFill>
                        <a:effectLst/>
                        <a:latin typeface="Times New Roman"/>
                        <a:ea typeface="Arial"/>
                      </a:endParaRPr>
                    </a:p>
                  </a:txBody>
                  <a:tcPr marL="41960" marR="419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Chiếc</a:t>
                      </a:r>
                      <a:endParaRPr lang="en-US" sz="700">
                        <a:solidFill>
                          <a:srgbClr val="000000"/>
                        </a:solidFill>
                        <a:effectLst/>
                        <a:latin typeface="Times New Roman"/>
                        <a:ea typeface="Arial"/>
                      </a:endParaRPr>
                    </a:p>
                  </a:txBody>
                  <a:tcPr marL="41960" marR="419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02</a:t>
                      </a:r>
                      <a:endParaRPr lang="en-US" sz="700">
                        <a:solidFill>
                          <a:srgbClr val="000000"/>
                        </a:solidFill>
                        <a:effectLst/>
                        <a:latin typeface="Times New Roman"/>
                        <a:ea typeface="Arial"/>
                      </a:endParaRPr>
                    </a:p>
                  </a:txBody>
                  <a:tcPr marL="41960" marR="4196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spcBef>
                          <a:spcPts val="0"/>
                        </a:spcBef>
                        <a:spcAft>
                          <a:spcPts val="600"/>
                        </a:spcAft>
                      </a:pPr>
                      <a:r>
                        <a:rPr lang="de-DE" sz="900">
                          <a:solidFill>
                            <a:srgbClr val="000000"/>
                          </a:solidFill>
                          <a:effectLst/>
                          <a:latin typeface="Times New Roman"/>
                          <a:ea typeface="Arial"/>
                        </a:rPr>
                        <a:t> </a:t>
                      </a:r>
                      <a:endParaRPr lang="en-US" sz="700">
                        <a:solidFill>
                          <a:srgbClr val="000000"/>
                        </a:solidFill>
                        <a:effectLst/>
                        <a:latin typeface="Times New Roman"/>
                        <a:ea typeface="Arial"/>
                      </a:endParaRPr>
                    </a:p>
                  </a:txBody>
                  <a:tcPr marL="41960" marR="4196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bl>
          </a:graphicData>
        </a:graphic>
      </p:graphicFrame>
      <p:sp>
        <p:nvSpPr>
          <p:cNvPr id="6" name="Rectangle 5"/>
          <p:cNvSpPr/>
          <p:nvPr/>
        </p:nvSpPr>
        <p:spPr>
          <a:xfrm>
            <a:off x="-304800" y="4552950"/>
            <a:ext cx="5105400" cy="600164"/>
          </a:xfrm>
          <a:prstGeom prst="rect">
            <a:avLst/>
          </a:prstGeom>
        </p:spPr>
        <p:txBody>
          <a:bodyPr wrap="square">
            <a:spAutoFit/>
          </a:bodyPr>
          <a:lstStyle/>
          <a:p>
            <a:pPr algn="ctr">
              <a:spcAft>
                <a:spcPts val="600"/>
              </a:spcAft>
            </a:pPr>
            <a:r>
              <a:rPr lang="vi-VN" sz="1400" b="1">
                <a:solidFill>
                  <a:srgbClr val="000000"/>
                </a:solidFill>
                <a:latin typeface="Times New Roman"/>
                <a:ea typeface="Arial"/>
              </a:rPr>
              <a:t>Bảng 1. Thành phần các thiết bị </a:t>
            </a:r>
          </a:p>
          <a:p>
            <a:pPr algn="ctr">
              <a:spcAft>
                <a:spcPts val="600"/>
              </a:spcAft>
            </a:pPr>
            <a:r>
              <a:rPr lang="vi-VN" sz="1400" b="1">
                <a:solidFill>
                  <a:srgbClr val="000000"/>
                </a:solidFill>
                <a:latin typeface="Times New Roman"/>
                <a:ea typeface="Arial"/>
              </a:rPr>
              <a:t>trên xe vô tuyến điện cấp 1</a:t>
            </a:r>
            <a:endParaRPr lang="en-US" sz="1400" b="1">
              <a:solidFill>
                <a:srgbClr val="000000"/>
              </a:solidFill>
              <a:effectLst/>
              <a:latin typeface="Times New Roman"/>
              <a:ea typeface="Arial"/>
            </a:endParaRPr>
          </a:p>
        </p:txBody>
      </p:sp>
      <p:sp>
        <p:nvSpPr>
          <p:cNvPr id="7" name="Rectangle 6"/>
          <p:cNvSpPr/>
          <p:nvPr/>
        </p:nvSpPr>
        <p:spPr>
          <a:xfrm>
            <a:off x="4724400" y="4552950"/>
            <a:ext cx="4572000" cy="600164"/>
          </a:xfrm>
          <a:prstGeom prst="rect">
            <a:avLst/>
          </a:prstGeom>
        </p:spPr>
        <p:txBody>
          <a:bodyPr>
            <a:spAutoFit/>
          </a:bodyPr>
          <a:lstStyle/>
          <a:p>
            <a:pPr lvl="0" algn="ctr">
              <a:spcAft>
                <a:spcPts val="600"/>
              </a:spcAft>
            </a:pPr>
            <a:r>
              <a:rPr lang="vi-VN" sz="1400" b="1">
                <a:solidFill>
                  <a:srgbClr val="000000"/>
                </a:solidFill>
                <a:latin typeface="Times New Roman"/>
                <a:ea typeface="Arial"/>
              </a:rPr>
              <a:t>Bảng 2. Thành phần các thiết bị </a:t>
            </a:r>
          </a:p>
          <a:p>
            <a:pPr lvl="0" algn="ctr">
              <a:spcAft>
                <a:spcPts val="600"/>
              </a:spcAft>
            </a:pPr>
            <a:r>
              <a:rPr lang="vi-VN" sz="1400" b="1">
                <a:solidFill>
                  <a:srgbClr val="000000"/>
                </a:solidFill>
                <a:latin typeface="Times New Roman"/>
                <a:ea typeface="Arial"/>
              </a:rPr>
              <a:t>trên xe vô tuyến điện cấp 2</a:t>
            </a:r>
            <a:endParaRPr lang="en-US" sz="1400" b="1">
              <a:solidFill>
                <a:srgbClr val="000000"/>
              </a:solidFill>
              <a:latin typeface="Times New Roman"/>
              <a:ea typeface="Arial"/>
            </a:endParaRPr>
          </a:p>
        </p:txBody>
      </p:sp>
    </p:spTree>
    <p:extLst>
      <p:ext uri="{BB962C8B-B14F-4D97-AF65-F5344CB8AC3E}">
        <p14:creationId xmlns:p14="http://schemas.microsoft.com/office/powerpoint/2010/main" val="30465437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5944"/>
            <a:ext cx="2710999" cy="369332"/>
          </a:xfrm>
          <a:prstGeom prst="rect">
            <a:avLst/>
          </a:prstGeom>
        </p:spPr>
        <p:txBody>
          <a:bodyPr wrap="none">
            <a:spAutoFit/>
          </a:bodyPr>
          <a:lstStyle/>
          <a:p>
            <a:r>
              <a:rPr lang="en-US" b="1">
                <a:solidFill>
                  <a:srgbClr val="0070C0"/>
                </a:solidFill>
                <a:latin typeface="Times New Roman" panose="02020603050405020304" pitchFamily="18" charset="0"/>
                <a:cs typeface="Times New Roman" panose="02020603050405020304" pitchFamily="18" charset="0"/>
              </a:rPr>
              <a:t>3. Sơ đồ bố trí các thiết bị</a:t>
            </a:r>
          </a:p>
        </p:txBody>
      </p:sp>
      <p:pic>
        <p:nvPicPr>
          <p:cNvPr id="2052"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5115" y="345506"/>
            <a:ext cx="4984699" cy="2175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3"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2543829"/>
            <a:ext cx="5634533" cy="2260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2131466" y="4823917"/>
            <a:ext cx="4724400" cy="307777"/>
          </a:xfrm>
          <a:prstGeom prst="rect">
            <a:avLst/>
          </a:prstGeom>
        </p:spPr>
        <p:txBody>
          <a:bodyPr wrap="square">
            <a:spAutoFit/>
          </a:bodyPr>
          <a:lstStyle/>
          <a:p>
            <a:r>
              <a:rPr lang="it-IT" sz="1400" b="1">
                <a:latin typeface="Times New Roman" panose="02020603050405020304" pitchFamily="18" charset="0"/>
                <a:cs typeface="Times New Roman" panose="02020603050405020304" pitchFamily="18" charset="0"/>
              </a:rPr>
              <a:t>Hình 2</a:t>
            </a:r>
            <a:r>
              <a:rPr lang="vi-VN" sz="1400" b="1">
                <a:latin typeface="Times New Roman" panose="02020603050405020304" pitchFamily="18" charset="0"/>
                <a:cs typeface="Times New Roman" panose="02020603050405020304" pitchFamily="18" charset="0"/>
              </a:rPr>
              <a:t>-3.</a:t>
            </a:r>
            <a:r>
              <a:rPr lang="it-IT" sz="1400" b="1">
                <a:latin typeface="Times New Roman" panose="02020603050405020304" pitchFamily="18" charset="0"/>
                <a:cs typeface="Times New Roman" panose="02020603050405020304" pitchFamily="18" charset="0"/>
              </a:rPr>
              <a:t> Bố trí tổng thể trên thùng xe vô tuyến điện cấp 1</a:t>
            </a:r>
            <a:endParaRPr lang="en-US" sz="14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65437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3282950" cy="400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2950" y="1173708"/>
            <a:ext cx="5867400" cy="199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p:cNvSpPr/>
          <p:nvPr/>
        </p:nvSpPr>
        <p:spPr>
          <a:xfrm>
            <a:off x="4038600" y="3169196"/>
            <a:ext cx="4953000" cy="307777"/>
          </a:xfrm>
          <a:prstGeom prst="rect">
            <a:avLst/>
          </a:prstGeom>
        </p:spPr>
        <p:txBody>
          <a:bodyPr wrap="square">
            <a:spAutoFit/>
          </a:bodyPr>
          <a:lstStyle/>
          <a:p>
            <a:r>
              <a:rPr lang="it-IT" sz="1400" b="1">
                <a:latin typeface="Times New Roman" panose="02020603050405020304" pitchFamily="18" charset="0"/>
                <a:cs typeface="Times New Roman" panose="02020603050405020304" pitchFamily="18" charset="0"/>
              </a:rPr>
              <a:t>Hình </a:t>
            </a:r>
            <a:r>
              <a:rPr lang="vi-VN" sz="1400" b="1">
                <a:latin typeface="Times New Roman" panose="02020603050405020304" pitchFamily="18" charset="0"/>
                <a:cs typeface="Times New Roman" panose="02020603050405020304" pitchFamily="18" charset="0"/>
              </a:rPr>
              <a:t>2-4. </a:t>
            </a:r>
            <a:r>
              <a:rPr lang="it-IT" sz="1400" b="1">
                <a:latin typeface="Times New Roman" panose="02020603050405020304" pitchFamily="18" charset="0"/>
                <a:cs typeface="Times New Roman" panose="02020603050405020304" pitchFamily="18" charset="0"/>
              </a:rPr>
              <a:t>Bố trí các tủ thiết bị trên xe VTĐ cấp 1</a:t>
            </a:r>
            <a:endParaRPr lang="en-US" sz="1400" b="1">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465437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581</TotalTime>
  <Words>4195</Words>
  <Application>Microsoft Office PowerPoint</Application>
  <PresentationFormat>On-screen Show (16:9)</PresentationFormat>
  <Paragraphs>574</Paragraphs>
  <Slides>41</Slides>
  <Notes>0</Notes>
  <HiddenSlides>0</HiddenSlides>
  <MMClips>2</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48" baseType="lpstr">
      <vt:lpstr>Arial</vt:lpstr>
      <vt:lpstr>Calibri</vt:lpstr>
      <vt:lpstr>Times New Roman</vt:lpstr>
      <vt:lpstr>Wingdings</vt:lpstr>
      <vt:lpstr>Wingdings 2</vt:lpstr>
      <vt:lpstr>Office Theme</vt:lpstr>
      <vt:lpstr>Visio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HAO TRAN</dc:creator>
  <cp:lastModifiedBy>Administrator</cp:lastModifiedBy>
  <cp:revision>28</cp:revision>
  <dcterms:created xsi:type="dcterms:W3CDTF">2006-08-16T00:00:00Z</dcterms:created>
  <dcterms:modified xsi:type="dcterms:W3CDTF">2023-01-30T12:37:58Z</dcterms:modified>
</cp:coreProperties>
</file>